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760" y="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6a631a153_0_60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6a631a153_0_60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g116a631a153_0_60:notes"/>
          <p:cNvSpPr txBox="1"/>
          <p:nvPr>
            <p:ph idx="12" type="sldNum"/>
          </p:nvPr>
        </p:nvSpPr>
        <p:spPr>
          <a:xfrm>
            <a:off x="3884760" y="8685360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40eddec36_0_257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40eddec36_0_257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240eddec36_0_257:notes"/>
          <p:cNvSpPr txBox="1"/>
          <p:nvPr>
            <p:ph idx="12" type="sldNum"/>
          </p:nvPr>
        </p:nvSpPr>
        <p:spPr>
          <a:xfrm>
            <a:off x="3884760" y="8685360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40eddec36_0_2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240eddec36_0_2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16a631a153_0_52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g116a631a153_0_52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Set the scene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116a631a153_0_52:notes"/>
          <p:cNvSpPr txBox="1"/>
          <p:nvPr/>
        </p:nvSpPr>
        <p:spPr>
          <a:xfrm>
            <a:off x="3884760" y="868536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Set the scene</a:t>
            </a:r>
            <a:endParaRPr b="0" sz="1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:notes"/>
          <p:cNvSpPr txBox="1"/>
          <p:nvPr/>
        </p:nvSpPr>
        <p:spPr>
          <a:xfrm>
            <a:off x="3884760" y="8685360"/>
            <a:ext cx="2971800" cy="45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 txBox="1"/>
          <p:nvPr>
            <p:ph idx="1" type="body"/>
          </p:nvPr>
        </p:nvSpPr>
        <p:spPr>
          <a:xfrm>
            <a:off x="685800" y="4400640"/>
            <a:ext cx="5486400" cy="360036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Discuss cell cycle phases and control of transitions</a:t>
            </a:r>
            <a:endParaRPr sz="1400"/>
          </a:p>
        </p:txBody>
      </p:sp>
      <p:sp>
        <p:nvSpPr>
          <p:cNvPr id="79" name="Google Shape;79;p2:notes"/>
          <p:cNvSpPr/>
          <p:nvPr>
            <p:ph idx="2" type="sldImg"/>
          </p:nvPr>
        </p:nvSpPr>
        <p:spPr>
          <a:xfrm>
            <a:off x="685800" y="1143000"/>
            <a:ext cx="5486400" cy="30859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6a631a153_0_81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6a631a153_0_81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16a631a153_0_81:notes"/>
          <p:cNvSpPr txBox="1"/>
          <p:nvPr>
            <p:ph idx="12" type="sldNum"/>
          </p:nvPr>
        </p:nvSpPr>
        <p:spPr>
          <a:xfrm>
            <a:off x="3884760" y="8685360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40eddec36_0_267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40eddec36_0_267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1240eddec36_0_267:notes"/>
          <p:cNvSpPr txBox="1"/>
          <p:nvPr>
            <p:ph idx="12" type="sldNum"/>
          </p:nvPr>
        </p:nvSpPr>
        <p:spPr>
          <a:xfrm>
            <a:off x="3884760" y="8685360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2a91a52de4_0_6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2a91a52de4_0_6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2a91a52de4_0_6:notes"/>
          <p:cNvSpPr txBox="1"/>
          <p:nvPr>
            <p:ph idx="12" type="sldNum"/>
          </p:nvPr>
        </p:nvSpPr>
        <p:spPr>
          <a:xfrm>
            <a:off x="3884760" y="8685360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16a631a153_0_3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116a631a153_0_3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240eddec36_0_2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240eddec36_0_2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240eddec36_0_2:notes"/>
          <p:cNvSpPr txBox="1"/>
          <p:nvPr>
            <p:ph idx="12" type="sldNum"/>
          </p:nvPr>
        </p:nvSpPr>
        <p:spPr>
          <a:xfrm>
            <a:off x="3884760" y="8685360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6a631a153_0_9:notes"/>
          <p:cNvSpPr txBox="1"/>
          <p:nvPr>
            <p:ph idx="1" type="body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Point out variation in transition times</a:t>
            </a:r>
            <a:endParaRPr sz="1400"/>
          </a:p>
        </p:txBody>
      </p:sp>
      <p:sp>
        <p:nvSpPr>
          <p:cNvPr id="164" name="Google Shape;164;g116a631a153_0_9:notes"/>
          <p:cNvSpPr/>
          <p:nvPr>
            <p:ph idx="2" type="sldImg"/>
          </p:nvPr>
        </p:nvSpPr>
        <p:spPr>
          <a:xfrm>
            <a:off x="685800" y="1143000"/>
            <a:ext cx="54864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365760" y="320760"/>
            <a:ext cx="11430000" cy="369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365760" y="320760"/>
            <a:ext cx="11430000" cy="7970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523880" y="1122480"/>
            <a:ext cx="9144000" cy="238752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7680" y="291960"/>
            <a:ext cx="3081240" cy="62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ncbi.nlm.nih.gov/pubmed/?term=Skaar%20JR%5BAuthor%5D&amp;cauthor=true&amp;cauthor_uid=18591966" TargetMode="External"/><Relationship Id="rId4" Type="http://schemas.openxmlformats.org/officeDocument/2006/relationships/hyperlink" Target="https://www.ncbi.nlm.nih.gov/pubmed/?term=Pagano%20M%5BAuthor%5D&amp;cauthor=true&amp;cauthor_uid=18591966" TargetMode="External"/><Relationship Id="rId5" Type="http://schemas.openxmlformats.org/officeDocument/2006/relationships/hyperlink" Target="https://www.ncbi.nlm.nih.gov/pmc/articles/PMC2730193/#" TargetMode="External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872575" y="2031475"/>
            <a:ext cx="10034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Modelling SSC week 2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Cancer modelling I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Dr Richard Norris &amp; Arran Pack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50" y="1537572"/>
            <a:ext cx="7484902" cy="45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76678" y="1576438"/>
            <a:ext cx="3019425" cy="450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 txBox="1"/>
          <p:nvPr/>
        </p:nvSpPr>
        <p:spPr>
          <a:xfrm>
            <a:off x="4668975" y="387925"/>
            <a:ext cx="592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Drugs that target the cell cycle</a:t>
            </a:r>
            <a:endParaRPr b="1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365760" y="930360"/>
            <a:ext cx="11430000" cy="7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In a browser, go to: 139.184.170.218:9001</a:t>
            </a:r>
            <a:endParaRPr/>
          </a:p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>
            <a:off x="886326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Log In with your unique login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&gt;cancerModellingModelling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&gt;Hoffman 2002.ipynb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&gt;Julia 1.6.2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3" name="Google Shape;183;p24"/>
          <p:cNvPicPr preferRelativeResize="0"/>
          <p:nvPr/>
        </p:nvPicPr>
        <p:blipFill rotWithShape="1">
          <a:blip r:embed="rId3">
            <a:alphaModFix/>
          </a:blip>
          <a:srcRect b="50360" l="1" r="85090" t="14311"/>
          <a:stretch/>
        </p:blipFill>
        <p:spPr>
          <a:xfrm>
            <a:off x="7796464" y="1408530"/>
            <a:ext cx="4122819" cy="305331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/>
          <p:nvPr/>
        </p:nvSpPr>
        <p:spPr>
          <a:xfrm rot="5400000">
            <a:off x="7668237" y="2622352"/>
            <a:ext cx="352800" cy="7218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4">
            <a:alphaModFix/>
          </a:blip>
          <a:srcRect b="38527" l="1316" r="84736" t="27485"/>
          <a:stretch/>
        </p:blipFill>
        <p:spPr>
          <a:xfrm>
            <a:off x="6922169" y="3818880"/>
            <a:ext cx="3713748" cy="282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4"/>
          <p:cNvSpPr/>
          <p:nvPr/>
        </p:nvSpPr>
        <p:spPr>
          <a:xfrm rot="5400000">
            <a:off x="6352665" y="4588065"/>
            <a:ext cx="369000" cy="88230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5">
            <a:alphaModFix/>
          </a:blip>
          <a:srcRect b="39768" l="18421" r="68288" t="33669"/>
          <a:stretch/>
        </p:blipFill>
        <p:spPr>
          <a:xfrm>
            <a:off x="985769" y="4322496"/>
            <a:ext cx="3853326" cy="240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 txBox="1"/>
          <p:nvPr/>
        </p:nvSpPr>
        <p:spPr>
          <a:xfrm>
            <a:off x="151925" y="1113500"/>
            <a:ext cx="63021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Instructions: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Here is a list of parameters to modify.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Modifying these parameters enables simulation of mutations that change the expression and degradation levels of associated genes.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You can see which genes correspond to each parameter using the paramNames dictionary. 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Edit the parameter name as highlighted, run the simulation and plot the cell cycle.</a:t>
            </a:r>
            <a:endParaRPr sz="2400"/>
          </a:p>
        </p:txBody>
      </p:sp>
      <p:sp>
        <p:nvSpPr>
          <p:cNvPr id="194" name="Google Shape;194;p25"/>
          <p:cNvSpPr txBox="1"/>
          <p:nvPr/>
        </p:nvSpPr>
        <p:spPr>
          <a:xfrm>
            <a:off x="3646025" y="353925"/>
            <a:ext cx="5856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Now let’s simulate other mutations…</a:t>
            </a:r>
            <a:endParaRPr b="1" sz="2400"/>
          </a:p>
        </p:txBody>
      </p:sp>
      <p:sp>
        <p:nvSpPr>
          <p:cNvPr id="195" name="Google Shape;195;p25"/>
          <p:cNvSpPr txBox="1"/>
          <p:nvPr/>
        </p:nvSpPr>
        <p:spPr>
          <a:xfrm>
            <a:off x="7080400" y="1584675"/>
            <a:ext cx="46182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k1_13 	Cdc20 expression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k1_14 	Cdc20 degradation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k2_15 	ERG expression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k1_16 	ERG degradation 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k2_29 	Cyclin A expression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k1_30 	Cyclin A degradation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k2_1a 	Cyclin B expression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k2_9 		Cyclin D expression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k1_3a 	Cdh1 expression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k1_J4 		Cdh1 degradation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981650" y="1235875"/>
            <a:ext cx="10334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Cells become cancerous following an accumulation of mutations that disrupt the control of cell proliferation.</a:t>
            </a:r>
            <a:endParaRPr sz="2400"/>
          </a:p>
        </p:txBody>
      </p:sp>
      <p:sp>
        <p:nvSpPr>
          <p:cNvPr id="73" name="Google Shape;73;p15"/>
          <p:cNvSpPr txBox="1"/>
          <p:nvPr/>
        </p:nvSpPr>
        <p:spPr>
          <a:xfrm>
            <a:off x="981650" y="2531275"/>
            <a:ext cx="10806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challenge for medical researchers is to identify which mutations are responsible for different types of cancer.</a:t>
            </a:r>
            <a:endParaRPr sz="2400"/>
          </a:p>
        </p:txBody>
      </p:sp>
      <p:sp>
        <p:nvSpPr>
          <p:cNvPr id="74" name="Google Shape;74;p15"/>
          <p:cNvSpPr txBox="1"/>
          <p:nvPr/>
        </p:nvSpPr>
        <p:spPr>
          <a:xfrm>
            <a:off x="1000900" y="3951800"/>
            <a:ext cx="10806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Some types of cancer are associated with specific mutational signatures, while mutations in some genes are associated with multiple cancer types. </a:t>
            </a:r>
            <a:endParaRPr sz="2400"/>
          </a:p>
        </p:txBody>
      </p:sp>
      <p:sp>
        <p:nvSpPr>
          <p:cNvPr id="75" name="Google Shape;75;p15"/>
          <p:cNvSpPr txBox="1"/>
          <p:nvPr/>
        </p:nvSpPr>
        <p:spPr>
          <a:xfrm>
            <a:off x="3726850" y="252325"/>
            <a:ext cx="846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Cancer-causing mutations</a:t>
            </a:r>
            <a:endParaRPr b="1" sz="2400"/>
          </a:p>
        </p:txBody>
      </p:sp>
      <p:sp>
        <p:nvSpPr>
          <p:cNvPr id="76" name="Google Shape;76;p15"/>
          <p:cNvSpPr txBox="1"/>
          <p:nvPr/>
        </p:nvSpPr>
        <p:spPr>
          <a:xfrm>
            <a:off x="981650" y="5179525"/>
            <a:ext cx="110163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</a:rPr>
              <a:t>For example, Myc, a transcription factor that is involved in regulating several cellular processes is overexpressed in up to 70% of human cancers </a:t>
            </a:r>
            <a:r>
              <a:rPr lang="en-GB" sz="2400">
                <a:solidFill>
                  <a:srgbClr val="202124"/>
                </a:solidFill>
                <a:highlight>
                  <a:schemeClr val="lt1"/>
                </a:highlight>
              </a:rPr>
              <a:t>(Gurel et al., 2008; Palaskas et al., 2011).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405750" y="2172325"/>
            <a:ext cx="503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Deregulation of proteins that regulate cell division events can lead to aberrant progression from one cell cycle stage to the next.    </a:t>
            </a:r>
            <a:endParaRPr sz="2400"/>
          </a:p>
        </p:txBody>
      </p:sp>
      <p:sp>
        <p:nvSpPr>
          <p:cNvPr id="82" name="Google Shape;82;p16"/>
          <p:cNvSpPr txBox="1"/>
          <p:nvPr/>
        </p:nvSpPr>
        <p:spPr>
          <a:xfrm>
            <a:off x="4250125" y="306125"/>
            <a:ext cx="7102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Components of the cell cycle machinery are frequently altered in human cancer.</a:t>
            </a:r>
            <a:endParaRPr b="1" sz="2400"/>
          </a:p>
        </p:txBody>
      </p:sp>
      <p:grpSp>
        <p:nvGrpSpPr>
          <p:cNvPr id="83" name="Google Shape;83;p16"/>
          <p:cNvGrpSpPr/>
          <p:nvPr/>
        </p:nvGrpSpPr>
        <p:grpSpPr>
          <a:xfrm>
            <a:off x="5648875" y="2172325"/>
            <a:ext cx="6002950" cy="4405450"/>
            <a:chOff x="2961075" y="1943725"/>
            <a:chExt cx="6002950" cy="4405450"/>
          </a:xfrm>
        </p:grpSpPr>
        <p:pic>
          <p:nvPicPr>
            <p:cNvPr id="84" name="Google Shape;84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61075" y="1943725"/>
              <a:ext cx="6002950" cy="4405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6"/>
            <p:cNvSpPr txBox="1"/>
            <p:nvPr/>
          </p:nvSpPr>
          <p:spPr>
            <a:xfrm>
              <a:off x="4605925" y="3779850"/>
              <a:ext cx="1690800" cy="369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Tumour suppressors</a:t>
              </a:r>
              <a:endParaRPr sz="1200"/>
            </a:p>
          </p:txBody>
        </p:sp>
        <p:sp>
          <p:nvSpPr>
            <p:cNvPr id="86" name="Google Shape;86;p16"/>
            <p:cNvSpPr txBox="1"/>
            <p:nvPr/>
          </p:nvSpPr>
          <p:spPr>
            <a:xfrm>
              <a:off x="7882525" y="4008450"/>
              <a:ext cx="1081500" cy="554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Oncogenes</a:t>
              </a:r>
              <a:endParaRPr sz="1200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/>
                <a:t>Ras, Myc</a:t>
              </a:r>
              <a:endParaRPr sz="1200"/>
            </a:p>
          </p:txBody>
        </p:sp>
      </p:grpSp>
      <p:sp>
        <p:nvSpPr>
          <p:cNvPr id="87" name="Google Shape;87;p16"/>
          <p:cNvSpPr txBox="1"/>
          <p:nvPr/>
        </p:nvSpPr>
        <p:spPr>
          <a:xfrm>
            <a:off x="8903125" y="6508350"/>
            <a:ext cx="31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Chow et al, Nature Education, 2010</a:t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562850" y="5631650"/>
            <a:ext cx="4135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/>
              <a:t>G1 and G2 are growth phases and DNA </a:t>
            </a:r>
            <a:r>
              <a:rPr lang="en-GB" sz="1900"/>
              <a:t>synthesis</a:t>
            </a:r>
            <a:r>
              <a:rPr lang="en-GB" sz="1900"/>
              <a:t> happens in S phase</a:t>
            </a:r>
            <a:endParaRPr sz="1900"/>
          </a:p>
        </p:txBody>
      </p:sp>
      <p:sp>
        <p:nvSpPr>
          <p:cNvPr id="89" name="Google Shape;89;p16"/>
          <p:cNvSpPr txBox="1"/>
          <p:nvPr/>
        </p:nvSpPr>
        <p:spPr>
          <a:xfrm>
            <a:off x="7515175" y="4289175"/>
            <a:ext cx="572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p53</a:t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8124775" y="4441575"/>
            <a:ext cx="5727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pRB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4308400" y="395400"/>
            <a:ext cx="523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Why use systems biology?</a:t>
            </a:r>
            <a:endParaRPr b="1" sz="2400"/>
          </a:p>
        </p:txBody>
      </p:sp>
      <p:sp>
        <p:nvSpPr>
          <p:cNvPr id="97" name="Google Shape;97;p17"/>
          <p:cNvSpPr txBox="1"/>
          <p:nvPr/>
        </p:nvSpPr>
        <p:spPr>
          <a:xfrm>
            <a:off x="477175" y="1798138"/>
            <a:ext cx="5235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Research in biology has historically used a reductionist approach, but with huge datasets available today we can build models enabling us to take an holistic approach to studying complex systems. </a:t>
            </a:r>
            <a:endParaRPr sz="2400"/>
          </a:p>
        </p:txBody>
      </p:sp>
      <p:sp>
        <p:nvSpPr>
          <p:cNvPr id="98" name="Google Shape;98;p17"/>
          <p:cNvSpPr txBox="1"/>
          <p:nvPr/>
        </p:nvSpPr>
        <p:spPr>
          <a:xfrm>
            <a:off x="379350" y="4962850"/>
            <a:ext cx="6056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This allows us to model the effect of mutations on whole systems and potentially find new avenues for treatment.</a:t>
            </a:r>
            <a:endParaRPr sz="2400"/>
          </a:p>
        </p:txBody>
      </p:sp>
      <p:grpSp>
        <p:nvGrpSpPr>
          <p:cNvPr id="99" name="Google Shape;99;p17"/>
          <p:cNvGrpSpPr/>
          <p:nvPr/>
        </p:nvGrpSpPr>
        <p:grpSpPr>
          <a:xfrm>
            <a:off x="6560500" y="1580850"/>
            <a:ext cx="5105400" cy="4536025"/>
            <a:chOff x="6560500" y="2038050"/>
            <a:chExt cx="5105400" cy="4536025"/>
          </a:xfrm>
        </p:grpSpPr>
        <p:pic>
          <p:nvPicPr>
            <p:cNvPr id="100" name="Google Shape;10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60500" y="2038050"/>
              <a:ext cx="5105400" cy="3905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" name="Google Shape;101;p17"/>
            <p:cNvSpPr txBox="1"/>
            <p:nvPr/>
          </p:nvSpPr>
          <p:spPr>
            <a:xfrm>
              <a:off x="6735300" y="6173875"/>
              <a:ext cx="3422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Conradie et al, FEBS Journal, 2010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3753000" y="361800"/>
            <a:ext cx="8109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 consist of Ordinary Differential Equations</a:t>
            </a:r>
            <a:endParaRPr/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0050" y="1119819"/>
            <a:ext cx="3977325" cy="13454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 txBox="1"/>
          <p:nvPr/>
        </p:nvSpPr>
        <p:spPr>
          <a:xfrm>
            <a:off x="2235200" y="5446275"/>
            <a:ext cx="7550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An example from our model of the cell cycle. At time t: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00FF"/>
                </a:solidFill>
              </a:rPr>
              <a:t>cMyc</a:t>
            </a:r>
            <a:r>
              <a:rPr b="1" lang="en-GB" sz="2400"/>
              <a:t> = </a:t>
            </a:r>
            <a:r>
              <a:rPr b="1" lang="en-GB" sz="2400">
                <a:solidFill>
                  <a:srgbClr val="9900FF"/>
                </a:solidFill>
              </a:rPr>
              <a:t>0.004</a:t>
            </a:r>
            <a:r>
              <a:rPr b="1" lang="en-GB" sz="2400"/>
              <a:t>*cMyct - </a:t>
            </a:r>
            <a:r>
              <a:rPr b="1" lang="en-GB" sz="2400">
                <a:solidFill>
                  <a:srgbClr val="9900FF"/>
                </a:solidFill>
              </a:rPr>
              <a:t>0.002 </a:t>
            </a:r>
            <a:r>
              <a:rPr b="1" lang="en-GB" sz="2400">
                <a:solidFill>
                  <a:schemeClr val="dk1"/>
                </a:solidFill>
              </a:rPr>
              <a:t>*</a:t>
            </a:r>
            <a:r>
              <a:rPr b="1" lang="en-GB" sz="2400">
                <a:solidFill>
                  <a:srgbClr val="9900FF"/>
                </a:solidFill>
              </a:rPr>
              <a:t> </a:t>
            </a:r>
            <a:r>
              <a:rPr b="1" lang="en-GB" sz="2400">
                <a:solidFill>
                  <a:schemeClr val="dk1"/>
                </a:solidFill>
              </a:rPr>
              <a:t>cMyc</a:t>
            </a:r>
            <a:endParaRPr b="1" sz="2400">
              <a:solidFill>
                <a:srgbClr val="9900FF"/>
              </a:solidFill>
            </a:endParaRPr>
          </a:p>
        </p:txBody>
      </p:sp>
      <p:grpSp>
        <p:nvGrpSpPr>
          <p:cNvPr id="110" name="Google Shape;110;p18"/>
          <p:cNvGrpSpPr/>
          <p:nvPr/>
        </p:nvGrpSpPr>
        <p:grpSpPr>
          <a:xfrm>
            <a:off x="2235200" y="1551075"/>
            <a:ext cx="5195400" cy="1544563"/>
            <a:chOff x="2235200" y="1551075"/>
            <a:chExt cx="5195400" cy="1544563"/>
          </a:xfrm>
        </p:grpSpPr>
        <p:sp>
          <p:nvSpPr>
            <p:cNvPr id="111" name="Google Shape;111;p18"/>
            <p:cNvSpPr txBox="1"/>
            <p:nvPr/>
          </p:nvSpPr>
          <p:spPr>
            <a:xfrm>
              <a:off x="2235200" y="2541538"/>
              <a:ext cx="5195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810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●"/>
              </a:pPr>
              <a:r>
                <a:rPr lang="en-GB" sz="2400">
                  <a:solidFill>
                    <a:schemeClr val="dk1"/>
                  </a:solidFill>
                </a:rPr>
                <a:t>ks is the rate of protein synthesis</a:t>
              </a:r>
              <a:endParaRPr/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5018850" y="1551075"/>
              <a:ext cx="365700" cy="4875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2753650" y="2574850"/>
              <a:ext cx="365700" cy="487500"/>
            </a:xfrm>
            <a:prstGeom prst="rect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4" name="Google Shape;114;p18"/>
          <p:cNvGrpSpPr/>
          <p:nvPr/>
        </p:nvGrpSpPr>
        <p:grpSpPr>
          <a:xfrm>
            <a:off x="2230575" y="1551075"/>
            <a:ext cx="8603700" cy="2472950"/>
            <a:chOff x="2230575" y="1551075"/>
            <a:chExt cx="8603700" cy="2472950"/>
          </a:xfrm>
        </p:grpSpPr>
        <p:sp>
          <p:nvSpPr>
            <p:cNvPr id="115" name="Google Shape;115;p18"/>
            <p:cNvSpPr txBox="1"/>
            <p:nvPr/>
          </p:nvSpPr>
          <p:spPr>
            <a:xfrm>
              <a:off x="2230575" y="3100625"/>
              <a:ext cx="8603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810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●"/>
              </a:pPr>
              <a:r>
                <a:rPr lang="en-GB" sz="2400">
                  <a:solidFill>
                    <a:schemeClr val="dk1"/>
                  </a:solidFill>
                </a:rPr>
                <a:t>R(t) is the amount of RNA that codes for the protein present in the cell at time t</a:t>
              </a:r>
              <a:endParaRPr/>
            </a:p>
          </p:txBody>
        </p:sp>
        <p:sp>
          <p:nvSpPr>
            <p:cNvPr id="116" name="Google Shape;116;p18"/>
            <p:cNvSpPr/>
            <p:nvPr/>
          </p:nvSpPr>
          <p:spPr>
            <a:xfrm>
              <a:off x="5399850" y="1551075"/>
              <a:ext cx="704700" cy="487500"/>
            </a:xfrm>
            <a:prstGeom prst="rect">
              <a:avLst/>
            </a:prstGeom>
            <a:noFill/>
            <a:ln cap="flat" cmpd="sng" w="95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2656650" y="3151275"/>
              <a:ext cx="704700" cy="487500"/>
            </a:xfrm>
            <a:prstGeom prst="rect">
              <a:avLst/>
            </a:prstGeom>
            <a:noFill/>
            <a:ln cap="flat" cmpd="sng" w="9525">
              <a:solidFill>
                <a:srgbClr val="00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8" name="Google Shape;118;p18"/>
          <p:cNvGrpSpPr/>
          <p:nvPr/>
        </p:nvGrpSpPr>
        <p:grpSpPr>
          <a:xfrm>
            <a:off x="2230575" y="1548813"/>
            <a:ext cx="6068400" cy="3098588"/>
            <a:chOff x="2230575" y="1548813"/>
            <a:chExt cx="6068400" cy="3098588"/>
          </a:xfrm>
        </p:grpSpPr>
        <p:sp>
          <p:nvSpPr>
            <p:cNvPr id="119" name="Google Shape;119;p18"/>
            <p:cNvSpPr txBox="1"/>
            <p:nvPr/>
          </p:nvSpPr>
          <p:spPr>
            <a:xfrm>
              <a:off x="2230575" y="4093300"/>
              <a:ext cx="60684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81000" lvl="0" marL="45720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Char char="●"/>
              </a:pPr>
              <a:r>
                <a:rPr lang="en-GB" sz="2400">
                  <a:solidFill>
                    <a:schemeClr val="dk1"/>
                  </a:solidFill>
                </a:rPr>
                <a:t>kd is the rate of protein degradation</a:t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2753650" y="4098850"/>
              <a:ext cx="365700" cy="4875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6573250" y="1548813"/>
              <a:ext cx="365700" cy="487500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18"/>
          <p:cNvGrpSpPr/>
          <p:nvPr/>
        </p:nvGrpSpPr>
        <p:grpSpPr>
          <a:xfrm>
            <a:off x="2235200" y="1551075"/>
            <a:ext cx="7897200" cy="3772813"/>
            <a:chOff x="2235200" y="1551075"/>
            <a:chExt cx="7897200" cy="3772813"/>
          </a:xfrm>
        </p:grpSpPr>
        <p:sp>
          <p:nvSpPr>
            <p:cNvPr id="123" name="Google Shape;123;p18"/>
            <p:cNvSpPr txBox="1"/>
            <p:nvPr/>
          </p:nvSpPr>
          <p:spPr>
            <a:xfrm>
              <a:off x="2235200" y="4769788"/>
              <a:ext cx="7897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-381000" lvl="0" marL="457200" rtl="0" algn="l">
                <a:spcBef>
                  <a:spcPts val="0"/>
                </a:spcBef>
                <a:spcAft>
                  <a:spcPts val="0"/>
                </a:spcAft>
                <a:buSzPts val="2400"/>
                <a:buChar char="●"/>
              </a:pPr>
              <a:r>
                <a:rPr lang="en-GB" sz="2400"/>
                <a:t>P(t) is the concentration of the protein at time t</a:t>
              </a:r>
              <a:endParaRPr sz="2400"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7000050" y="1551075"/>
              <a:ext cx="704700" cy="4875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2656650" y="4827675"/>
              <a:ext cx="704700" cy="487500"/>
            </a:xfrm>
            <a:prstGeom prst="rect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9"/>
          <p:cNvGrpSpPr/>
          <p:nvPr/>
        </p:nvGrpSpPr>
        <p:grpSpPr>
          <a:xfrm>
            <a:off x="144963" y="1634850"/>
            <a:ext cx="1870500" cy="1904125"/>
            <a:chOff x="1170188" y="1219225"/>
            <a:chExt cx="1870500" cy="1904125"/>
          </a:xfrm>
        </p:grpSpPr>
        <p:pic>
          <p:nvPicPr>
            <p:cNvPr id="132" name="Google Shape;132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05325" y="1704125"/>
              <a:ext cx="1800225" cy="1419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Google Shape;133;p19"/>
            <p:cNvSpPr txBox="1"/>
            <p:nvPr/>
          </p:nvSpPr>
          <p:spPr>
            <a:xfrm>
              <a:off x="1170188" y="1219225"/>
              <a:ext cx="1870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Parameters file</a:t>
              </a:r>
              <a:endParaRPr b="1"/>
            </a:p>
          </p:txBody>
        </p:sp>
      </p:grp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6100" y="1252950"/>
            <a:ext cx="5583375" cy="92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21225" y="2486025"/>
            <a:ext cx="4860225" cy="13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4322525" y="720450"/>
            <a:ext cx="18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Reactions</a:t>
            </a:r>
            <a:r>
              <a:rPr b="1" lang="en-GB"/>
              <a:t> file</a:t>
            </a:r>
            <a:endParaRPr b="1"/>
          </a:p>
        </p:txBody>
      </p:sp>
      <p:sp>
        <p:nvSpPr>
          <p:cNvPr id="137" name="Google Shape;137;p19"/>
          <p:cNvSpPr txBox="1"/>
          <p:nvPr/>
        </p:nvSpPr>
        <p:spPr>
          <a:xfrm>
            <a:off x="8616075" y="1967350"/>
            <a:ext cx="187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Rate laws</a:t>
            </a:r>
            <a:r>
              <a:rPr b="1" lang="en-GB"/>
              <a:t> file</a:t>
            </a:r>
            <a:endParaRPr b="1"/>
          </a:p>
        </p:txBody>
      </p:sp>
      <p:cxnSp>
        <p:nvCxnSpPr>
          <p:cNvPr id="138" name="Google Shape;138;p19"/>
          <p:cNvCxnSpPr/>
          <p:nvPr/>
        </p:nvCxnSpPr>
        <p:spPr>
          <a:xfrm>
            <a:off x="2202875" y="3006425"/>
            <a:ext cx="733200" cy="904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9"/>
          <p:cNvCxnSpPr/>
          <p:nvPr/>
        </p:nvCxnSpPr>
        <p:spPr>
          <a:xfrm>
            <a:off x="4488875" y="2466100"/>
            <a:ext cx="42600" cy="1201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9"/>
          <p:cNvCxnSpPr/>
          <p:nvPr/>
        </p:nvCxnSpPr>
        <p:spPr>
          <a:xfrm flipH="1">
            <a:off x="5993775" y="3228100"/>
            <a:ext cx="808800" cy="60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19"/>
          <p:cNvSpPr txBox="1"/>
          <p:nvPr/>
        </p:nvSpPr>
        <p:spPr>
          <a:xfrm>
            <a:off x="6206825" y="235525"/>
            <a:ext cx="427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Building an ODE model</a:t>
            </a:r>
            <a:endParaRPr b="1" sz="2400"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2025" y="3984550"/>
            <a:ext cx="6956036" cy="27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/>
        </p:nvSpPr>
        <p:spPr>
          <a:xfrm>
            <a:off x="4571400" y="226950"/>
            <a:ext cx="6612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Plotting the output of the cell cycle model</a:t>
            </a:r>
            <a:endParaRPr b="1" sz="2400"/>
          </a:p>
        </p:txBody>
      </p:sp>
      <p:sp>
        <p:nvSpPr>
          <p:cNvPr id="148" name="Google Shape;148;p20"/>
          <p:cNvSpPr txBox="1"/>
          <p:nvPr/>
        </p:nvSpPr>
        <p:spPr>
          <a:xfrm>
            <a:off x="463575" y="1459475"/>
            <a:ext cx="952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Progress through the cell cycle is characterised by levels of specific cell cycle regulators.</a:t>
            </a:r>
            <a:endParaRPr sz="2400"/>
          </a:p>
        </p:txBody>
      </p:sp>
      <p:sp>
        <p:nvSpPr>
          <p:cNvPr id="149" name="Google Shape;149;p20"/>
          <p:cNvSpPr txBox="1"/>
          <p:nvPr/>
        </p:nvSpPr>
        <p:spPr>
          <a:xfrm>
            <a:off x="487825" y="4736500"/>
            <a:ext cx="5549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Cdh1</a:t>
            </a:r>
            <a:r>
              <a:rPr lang="en-GB" sz="1800"/>
              <a:t> negatively regulates DNA replication and cell proliferation </a:t>
            </a:r>
            <a:r>
              <a:rPr lang="en-GB" sz="1800">
                <a:solidFill>
                  <a:schemeClr val="dk1"/>
                </a:solidFill>
              </a:rPr>
              <a:t>t</a:t>
            </a:r>
            <a:r>
              <a:rPr lang="en-GB" sz="1800">
                <a:solidFill>
                  <a:schemeClr val="dk1"/>
                </a:solidFill>
              </a:rPr>
              <a:t>o establish and maintain the G0/G1 state </a:t>
            </a:r>
            <a:r>
              <a:rPr lang="en-GB" sz="1200" u="sng">
                <a:solidFill>
                  <a:srgbClr val="376FAA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Jeffrey R. Skaar</a:t>
            </a:r>
            <a:r>
              <a:rPr lang="en-GB" sz="1200">
                <a:solidFill>
                  <a:srgbClr val="212121"/>
                </a:solidFill>
                <a:highlight>
                  <a:srgbClr val="FFFFFF"/>
                </a:highlight>
              </a:rPr>
              <a:t> and </a:t>
            </a:r>
            <a:r>
              <a:rPr lang="en-GB" sz="1200" u="sng">
                <a:solidFill>
                  <a:srgbClr val="205493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Michele Pagano</a:t>
            </a:r>
            <a:r>
              <a:rPr lang="en-GB"/>
              <a:t>, </a:t>
            </a:r>
            <a:r>
              <a:rPr lang="en-GB" sz="1200" u="sng">
                <a:solidFill>
                  <a:srgbClr val="376FAA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Nat Cell Biol</a:t>
            </a:r>
            <a:r>
              <a:rPr lang="en-GB"/>
              <a:t> 2009</a:t>
            </a:r>
            <a:endParaRPr/>
          </a:p>
        </p:txBody>
      </p:sp>
      <p:sp>
        <p:nvSpPr>
          <p:cNvPr id="150" name="Google Shape;150;p20"/>
          <p:cNvSpPr txBox="1"/>
          <p:nvPr/>
        </p:nvSpPr>
        <p:spPr>
          <a:xfrm>
            <a:off x="463575" y="2572375"/>
            <a:ext cx="5549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Cyclin E</a:t>
            </a:r>
            <a:r>
              <a:rPr lang="en-GB" sz="1800"/>
              <a:t>/cdk2 drives initiation of DNA replication</a:t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19950" y="2497200"/>
            <a:ext cx="6208876" cy="38017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 txBox="1"/>
          <p:nvPr/>
        </p:nvSpPr>
        <p:spPr>
          <a:xfrm>
            <a:off x="463575" y="3110275"/>
            <a:ext cx="5386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</a:rPr>
              <a:t>Cyclin A</a:t>
            </a:r>
            <a:r>
              <a:rPr lang="en-GB" sz="1800">
                <a:solidFill>
                  <a:schemeClr val="dk1"/>
                </a:solidFill>
              </a:rPr>
              <a:t> regulates progression through S phase and the timing of progression into mitosis</a:t>
            </a:r>
            <a:endParaRPr/>
          </a:p>
        </p:txBody>
      </p:sp>
      <p:sp>
        <p:nvSpPr>
          <p:cNvPr id="153" name="Google Shape;153;p20"/>
          <p:cNvSpPr txBox="1"/>
          <p:nvPr/>
        </p:nvSpPr>
        <p:spPr>
          <a:xfrm>
            <a:off x="463575" y="3934850"/>
            <a:ext cx="534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1"/>
                </a:solidFill>
              </a:rPr>
              <a:t>Cyclin B</a:t>
            </a:r>
            <a:r>
              <a:rPr lang="en-GB" sz="1800">
                <a:solidFill>
                  <a:schemeClr val="dk1"/>
                </a:solidFill>
              </a:rPr>
              <a:t>/cdk1 is required for entry into and progression through mitosis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/>
          <p:nvPr/>
        </p:nvSpPr>
        <p:spPr>
          <a:xfrm>
            <a:off x="3898975" y="399725"/>
            <a:ext cx="603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Plotting the o</a:t>
            </a:r>
            <a:r>
              <a:rPr b="1" lang="en-GB" sz="2400"/>
              <a:t>utput of the model II </a:t>
            </a:r>
            <a:endParaRPr b="1" sz="2400"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075" y="1480250"/>
            <a:ext cx="7017124" cy="46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9075" y="1815825"/>
            <a:ext cx="3711850" cy="102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4D5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250" y="3274625"/>
            <a:ext cx="1047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1417950" y="1636100"/>
            <a:ext cx="751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The model predicts that overexpression of Myc shortens the cell cycle, but this effect is limited. </a:t>
            </a:r>
            <a:endParaRPr sz="2400"/>
          </a:p>
        </p:txBody>
      </p:sp>
      <p:sp>
        <p:nvSpPr>
          <p:cNvPr id="168" name="Google Shape;168;p22"/>
          <p:cNvSpPr txBox="1"/>
          <p:nvPr/>
        </p:nvSpPr>
        <p:spPr>
          <a:xfrm>
            <a:off x="3898975" y="399725"/>
            <a:ext cx="6852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/>
              <a:t>Plotting the o</a:t>
            </a:r>
            <a:r>
              <a:rPr b="1" lang="en-GB" sz="2400"/>
              <a:t>utput of the model III</a:t>
            </a:r>
            <a:endParaRPr b="1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