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4"/>
  </p:sldMasterIdLst>
  <p:notesMasterIdLst>
    <p:notesMasterId r:id="rId22"/>
  </p:notesMasterIdLst>
  <p:sldIdLst>
    <p:sldId id="258" r:id="rId5"/>
    <p:sldId id="261" r:id="rId6"/>
    <p:sldId id="266" r:id="rId7"/>
    <p:sldId id="265" r:id="rId8"/>
    <p:sldId id="268" r:id="rId9"/>
    <p:sldId id="269" r:id="rId10"/>
    <p:sldId id="283" r:id="rId11"/>
    <p:sldId id="279" r:id="rId12"/>
    <p:sldId id="280" r:id="rId13"/>
    <p:sldId id="281" r:id="rId14"/>
    <p:sldId id="282" r:id="rId15"/>
    <p:sldId id="285" r:id="rId16"/>
    <p:sldId id="284" r:id="rId17"/>
    <p:sldId id="286" r:id="rId18"/>
    <p:sldId id="287" r:id="rId19"/>
    <p:sldId id="288" r:id="rId20"/>
    <p:sldId id="26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4D5"/>
    <a:srgbClr val="EF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575935-401C-C140-87DB-47F53753F6EC}" v="31" dt="2024-03-19T15:17:25.5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1"/>
    <p:restoredTop sz="63172"/>
  </p:normalViewPr>
  <p:slideViewPr>
    <p:cSldViewPr snapToGrid="0">
      <p:cViewPr>
        <p:scale>
          <a:sx n="105" d="100"/>
          <a:sy n="105" d="100"/>
        </p:scale>
        <p:origin x="9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Mitchell" userId="ccf6019c-927f-4068-bc63-8cf034289409" providerId="ADAL" clId="{EB575935-401C-C140-87DB-47F53753F6EC}"/>
    <pc:docChg chg="undo custSel addSld delSld modSld sldOrd">
      <pc:chgData name="Simon Mitchell" userId="ccf6019c-927f-4068-bc63-8cf034289409" providerId="ADAL" clId="{EB575935-401C-C140-87DB-47F53753F6EC}" dt="2024-03-19T15:18:06.077" v="1580" actId="2696"/>
      <pc:docMkLst>
        <pc:docMk/>
      </pc:docMkLst>
      <pc:sldChg chg="delSp modSp mod">
        <pc:chgData name="Simon Mitchell" userId="ccf6019c-927f-4068-bc63-8cf034289409" providerId="ADAL" clId="{EB575935-401C-C140-87DB-47F53753F6EC}" dt="2024-03-19T14:32:06.148" v="67" actId="313"/>
        <pc:sldMkLst>
          <pc:docMk/>
          <pc:sldMk cId="252734361" sldId="258"/>
        </pc:sldMkLst>
        <pc:spChg chg="mod">
          <ac:chgData name="Simon Mitchell" userId="ccf6019c-927f-4068-bc63-8cf034289409" providerId="ADAL" clId="{EB575935-401C-C140-87DB-47F53753F6EC}" dt="2024-03-19T14:31:42.268" v="23" actId="20577"/>
          <ac:spMkLst>
            <pc:docMk/>
            <pc:sldMk cId="252734361" sldId="258"/>
            <ac:spMk id="2" creationId="{8CA5794E-B7BF-3B4E-B6AA-E48DB9C3684E}"/>
          </ac:spMkLst>
        </pc:spChg>
        <pc:spChg chg="mod">
          <ac:chgData name="Simon Mitchell" userId="ccf6019c-927f-4068-bc63-8cf034289409" providerId="ADAL" clId="{EB575935-401C-C140-87DB-47F53753F6EC}" dt="2024-03-19T14:32:06.148" v="67" actId="313"/>
          <ac:spMkLst>
            <pc:docMk/>
            <pc:sldMk cId="252734361" sldId="258"/>
            <ac:spMk id="3" creationId="{DCBED233-784D-B648-991D-0C2357B2FFB5}"/>
          </ac:spMkLst>
        </pc:spChg>
        <pc:spChg chg="del">
          <ac:chgData name="Simon Mitchell" userId="ccf6019c-927f-4068-bc63-8cf034289409" providerId="ADAL" clId="{EB575935-401C-C140-87DB-47F53753F6EC}" dt="2024-03-19T14:32:02.292" v="66" actId="478"/>
          <ac:spMkLst>
            <pc:docMk/>
            <pc:sldMk cId="252734361" sldId="258"/>
            <ac:spMk id="4" creationId="{811822C3-C3DF-8E44-8E18-2417A2017161}"/>
          </ac:spMkLst>
        </pc:spChg>
      </pc:sldChg>
      <pc:sldChg chg="del">
        <pc:chgData name="Simon Mitchell" userId="ccf6019c-927f-4068-bc63-8cf034289409" providerId="ADAL" clId="{EB575935-401C-C140-87DB-47F53753F6EC}" dt="2024-03-19T14:32:12.554" v="68" actId="2696"/>
        <pc:sldMkLst>
          <pc:docMk/>
          <pc:sldMk cId="3730969193" sldId="259"/>
        </pc:sldMkLst>
      </pc:sldChg>
      <pc:sldChg chg="modSp mod">
        <pc:chgData name="Simon Mitchell" userId="ccf6019c-927f-4068-bc63-8cf034289409" providerId="ADAL" clId="{EB575935-401C-C140-87DB-47F53753F6EC}" dt="2024-03-19T14:44:30.241" v="500" actId="20577"/>
        <pc:sldMkLst>
          <pc:docMk/>
          <pc:sldMk cId="2491937822" sldId="260"/>
        </pc:sldMkLst>
        <pc:spChg chg="mod">
          <ac:chgData name="Simon Mitchell" userId="ccf6019c-927f-4068-bc63-8cf034289409" providerId="ADAL" clId="{EB575935-401C-C140-87DB-47F53753F6EC}" dt="2024-03-19T14:35:22.887" v="211" actId="20577"/>
          <ac:spMkLst>
            <pc:docMk/>
            <pc:sldMk cId="2491937822" sldId="260"/>
            <ac:spMk id="2" creationId="{C11E2A16-D3E0-D3F2-E4D1-097047A1F971}"/>
          </ac:spMkLst>
        </pc:spChg>
        <pc:spChg chg="mod">
          <ac:chgData name="Simon Mitchell" userId="ccf6019c-927f-4068-bc63-8cf034289409" providerId="ADAL" clId="{EB575935-401C-C140-87DB-47F53753F6EC}" dt="2024-03-19T14:44:30.241" v="500" actId="20577"/>
          <ac:spMkLst>
            <pc:docMk/>
            <pc:sldMk cId="2491937822" sldId="260"/>
            <ac:spMk id="3" creationId="{EA4D195D-D611-2C0C-5540-AF3B58EA3A30}"/>
          </ac:spMkLst>
        </pc:spChg>
      </pc:sldChg>
      <pc:sldChg chg="addSp delSp modSp mod">
        <pc:chgData name="Simon Mitchell" userId="ccf6019c-927f-4068-bc63-8cf034289409" providerId="ADAL" clId="{EB575935-401C-C140-87DB-47F53753F6EC}" dt="2024-03-19T14:34:26.631" v="194" actId="14100"/>
        <pc:sldMkLst>
          <pc:docMk/>
          <pc:sldMk cId="73557536" sldId="261"/>
        </pc:sldMkLst>
        <pc:spChg chg="mod">
          <ac:chgData name="Simon Mitchell" userId="ccf6019c-927f-4068-bc63-8cf034289409" providerId="ADAL" clId="{EB575935-401C-C140-87DB-47F53753F6EC}" dt="2024-03-19T14:33:13.885" v="140" actId="20577"/>
          <ac:spMkLst>
            <pc:docMk/>
            <pc:sldMk cId="73557536" sldId="261"/>
            <ac:spMk id="2" creationId="{87F486BF-B447-8C27-A2EE-5506CE4B79C9}"/>
          </ac:spMkLst>
        </pc:spChg>
        <pc:spChg chg="mod">
          <ac:chgData name="Simon Mitchell" userId="ccf6019c-927f-4068-bc63-8cf034289409" providerId="ADAL" clId="{EB575935-401C-C140-87DB-47F53753F6EC}" dt="2024-03-19T14:33:30.580" v="190" actId="313"/>
          <ac:spMkLst>
            <pc:docMk/>
            <pc:sldMk cId="73557536" sldId="261"/>
            <ac:spMk id="3" creationId="{6242AA83-B1FA-00F7-22E2-7BAF45C30201}"/>
          </ac:spMkLst>
        </pc:spChg>
        <pc:spChg chg="del">
          <ac:chgData name="Simon Mitchell" userId="ccf6019c-927f-4068-bc63-8cf034289409" providerId="ADAL" clId="{EB575935-401C-C140-87DB-47F53753F6EC}" dt="2024-03-19T14:33:08.378" v="132" actId="478"/>
          <ac:spMkLst>
            <pc:docMk/>
            <pc:sldMk cId="73557536" sldId="261"/>
            <ac:spMk id="4" creationId="{4222C097-F53E-C9F8-10BC-172C0AD42D55}"/>
          </ac:spMkLst>
        </pc:spChg>
        <pc:spChg chg="add del mod">
          <ac:chgData name="Simon Mitchell" userId="ccf6019c-927f-4068-bc63-8cf034289409" providerId="ADAL" clId="{EB575935-401C-C140-87DB-47F53753F6EC}" dt="2024-03-19T14:33:33.943" v="191" actId="478"/>
          <ac:spMkLst>
            <pc:docMk/>
            <pc:sldMk cId="73557536" sldId="261"/>
            <ac:spMk id="6" creationId="{8270B925-F283-6CBB-D866-CEBD473722E0}"/>
          </ac:spMkLst>
        </pc:spChg>
        <pc:picChg chg="add mod">
          <ac:chgData name="Simon Mitchell" userId="ccf6019c-927f-4068-bc63-8cf034289409" providerId="ADAL" clId="{EB575935-401C-C140-87DB-47F53753F6EC}" dt="2024-03-19T14:34:26.631" v="194" actId="14100"/>
          <ac:picMkLst>
            <pc:docMk/>
            <pc:sldMk cId="73557536" sldId="261"/>
            <ac:picMk id="1026" creationId="{3651AC7B-7124-7FDF-B0EF-412EF60C6951}"/>
          </ac:picMkLst>
        </pc:picChg>
      </pc:sldChg>
      <pc:sldChg chg="del">
        <pc:chgData name="Simon Mitchell" userId="ccf6019c-927f-4068-bc63-8cf034289409" providerId="ADAL" clId="{EB575935-401C-C140-87DB-47F53753F6EC}" dt="2024-03-19T15:18:06.077" v="1580" actId="2696"/>
        <pc:sldMkLst>
          <pc:docMk/>
          <pc:sldMk cId="1838259119" sldId="262"/>
        </pc:sldMkLst>
      </pc:sldChg>
      <pc:sldChg chg="modSp add del mod">
        <pc:chgData name="Simon Mitchell" userId="ccf6019c-927f-4068-bc63-8cf034289409" providerId="ADAL" clId="{EB575935-401C-C140-87DB-47F53753F6EC}" dt="2024-03-19T15:18:03.723" v="1579" actId="2696"/>
        <pc:sldMkLst>
          <pc:docMk/>
          <pc:sldMk cId="4246961468" sldId="263"/>
        </pc:sldMkLst>
        <pc:spChg chg="mod">
          <ac:chgData name="Simon Mitchell" userId="ccf6019c-927f-4068-bc63-8cf034289409" providerId="ADAL" clId="{EB575935-401C-C140-87DB-47F53753F6EC}" dt="2024-03-19T15:18:01.132" v="1578" actId="20577"/>
          <ac:spMkLst>
            <pc:docMk/>
            <pc:sldMk cId="4246961468" sldId="263"/>
            <ac:spMk id="3" creationId="{EA4D195D-D611-2C0C-5540-AF3B58EA3A30}"/>
          </ac:spMkLst>
        </pc:spChg>
      </pc:sldChg>
      <pc:sldChg chg="addSp delSp modSp new del mod">
        <pc:chgData name="Simon Mitchell" userId="ccf6019c-927f-4068-bc63-8cf034289409" providerId="ADAL" clId="{EB575935-401C-C140-87DB-47F53753F6EC}" dt="2024-03-19T15:13:53.851" v="1415" actId="2696"/>
        <pc:sldMkLst>
          <pc:docMk/>
          <pc:sldMk cId="3029598184" sldId="264"/>
        </pc:sldMkLst>
        <pc:spChg chg="mod">
          <ac:chgData name="Simon Mitchell" userId="ccf6019c-927f-4068-bc63-8cf034289409" providerId="ADAL" clId="{EB575935-401C-C140-87DB-47F53753F6EC}" dt="2024-03-19T15:10:51.329" v="1225" actId="20577"/>
          <ac:spMkLst>
            <pc:docMk/>
            <pc:sldMk cId="3029598184" sldId="264"/>
            <ac:spMk id="2" creationId="{CF39BF0E-E7E9-A21B-95FD-5F462DE6374F}"/>
          </ac:spMkLst>
        </pc:spChg>
        <pc:spChg chg="mod">
          <ac:chgData name="Simon Mitchell" userId="ccf6019c-927f-4068-bc63-8cf034289409" providerId="ADAL" clId="{EB575935-401C-C140-87DB-47F53753F6EC}" dt="2024-03-19T15:12:29.611" v="1409" actId="20577"/>
          <ac:spMkLst>
            <pc:docMk/>
            <pc:sldMk cId="3029598184" sldId="264"/>
            <ac:spMk id="3" creationId="{D3CFE1F3-90D7-F9C4-8CF4-725A88F50A90}"/>
          </ac:spMkLst>
        </pc:spChg>
        <pc:spChg chg="del">
          <ac:chgData name="Simon Mitchell" userId="ccf6019c-927f-4068-bc63-8cf034289409" providerId="ADAL" clId="{EB575935-401C-C140-87DB-47F53753F6EC}" dt="2024-03-19T14:46:28.239" v="523" actId="478"/>
          <ac:spMkLst>
            <pc:docMk/>
            <pc:sldMk cId="3029598184" sldId="264"/>
            <ac:spMk id="4" creationId="{3019AD9F-7518-9533-533C-E38E059257DD}"/>
          </ac:spMkLst>
        </pc:spChg>
        <pc:picChg chg="add mod">
          <ac:chgData name="Simon Mitchell" userId="ccf6019c-927f-4068-bc63-8cf034289409" providerId="ADAL" clId="{EB575935-401C-C140-87DB-47F53753F6EC}" dt="2024-03-19T15:11:35.380" v="1252" actId="1076"/>
          <ac:picMkLst>
            <pc:docMk/>
            <pc:sldMk cId="3029598184" sldId="264"/>
            <ac:picMk id="5" creationId="{77C85FFF-97C6-987E-A01C-0EEB3C6210A2}"/>
          </ac:picMkLst>
        </pc:picChg>
        <pc:picChg chg="add del mod">
          <ac:chgData name="Simon Mitchell" userId="ccf6019c-927f-4068-bc63-8cf034289409" providerId="ADAL" clId="{EB575935-401C-C140-87DB-47F53753F6EC}" dt="2024-03-19T14:46:33.530" v="527" actId="21"/>
          <ac:picMkLst>
            <pc:docMk/>
            <pc:sldMk cId="3029598184" sldId="264"/>
            <ac:picMk id="2050" creationId="{F271FBF0-25C2-A2C9-8B31-5591C7E58434}"/>
          </ac:picMkLst>
        </pc:picChg>
      </pc:sldChg>
      <pc:sldChg chg="addSp delSp modSp add mod ord">
        <pc:chgData name="Simon Mitchell" userId="ccf6019c-927f-4068-bc63-8cf034289409" providerId="ADAL" clId="{EB575935-401C-C140-87DB-47F53753F6EC}" dt="2024-03-19T15:10:09.326" v="1192" actId="20578"/>
        <pc:sldMkLst>
          <pc:docMk/>
          <pc:sldMk cId="1606763255" sldId="265"/>
        </pc:sldMkLst>
        <pc:spChg chg="mod">
          <ac:chgData name="Simon Mitchell" userId="ccf6019c-927f-4068-bc63-8cf034289409" providerId="ADAL" clId="{EB575935-401C-C140-87DB-47F53753F6EC}" dt="2024-03-19T14:47:08.254" v="562"/>
          <ac:spMkLst>
            <pc:docMk/>
            <pc:sldMk cId="1606763255" sldId="265"/>
            <ac:spMk id="2" creationId="{CF39BF0E-E7E9-A21B-95FD-5F462DE6374F}"/>
          </ac:spMkLst>
        </pc:spChg>
        <pc:spChg chg="mod">
          <ac:chgData name="Simon Mitchell" userId="ccf6019c-927f-4068-bc63-8cf034289409" providerId="ADAL" clId="{EB575935-401C-C140-87DB-47F53753F6EC}" dt="2024-03-19T14:56:10.371" v="892" actId="20577"/>
          <ac:spMkLst>
            <pc:docMk/>
            <pc:sldMk cId="1606763255" sldId="265"/>
            <ac:spMk id="3" creationId="{D3CFE1F3-90D7-F9C4-8CF4-725A88F50A90}"/>
          </ac:spMkLst>
        </pc:spChg>
        <pc:spChg chg="add del">
          <ac:chgData name="Simon Mitchell" userId="ccf6019c-927f-4068-bc63-8cf034289409" providerId="ADAL" clId="{EB575935-401C-C140-87DB-47F53753F6EC}" dt="2024-03-19T14:47:27.063" v="564" actId="478"/>
          <ac:spMkLst>
            <pc:docMk/>
            <pc:sldMk cId="1606763255" sldId="265"/>
            <ac:spMk id="5" creationId="{8B45FF54-9C95-C7DB-05E9-EF3500DF1BAD}"/>
          </ac:spMkLst>
        </pc:spChg>
        <pc:spChg chg="add del">
          <ac:chgData name="Simon Mitchell" userId="ccf6019c-927f-4068-bc63-8cf034289409" providerId="ADAL" clId="{EB575935-401C-C140-87DB-47F53753F6EC}" dt="2024-03-19T14:47:31.687" v="566" actId="22"/>
          <ac:spMkLst>
            <pc:docMk/>
            <pc:sldMk cId="1606763255" sldId="265"/>
            <ac:spMk id="7" creationId="{1D082102-2535-DF20-890E-3BAF14667AC6}"/>
          </ac:spMkLst>
        </pc:spChg>
        <pc:spChg chg="add del mod">
          <ac:chgData name="Simon Mitchell" userId="ccf6019c-927f-4068-bc63-8cf034289409" providerId="ADAL" clId="{EB575935-401C-C140-87DB-47F53753F6EC}" dt="2024-03-19T14:48:15.984" v="580"/>
          <ac:spMkLst>
            <pc:docMk/>
            <pc:sldMk cId="1606763255" sldId="265"/>
            <ac:spMk id="8" creationId="{C21DC64A-8DE1-2B2A-122F-E6D362BD0BF1}"/>
          </ac:spMkLst>
        </pc:spChg>
        <pc:spChg chg="add mod">
          <ac:chgData name="Simon Mitchell" userId="ccf6019c-927f-4068-bc63-8cf034289409" providerId="ADAL" clId="{EB575935-401C-C140-87DB-47F53753F6EC}" dt="2024-03-19T14:48:13.651" v="578" actId="1076"/>
          <ac:spMkLst>
            <pc:docMk/>
            <pc:sldMk cId="1606763255" sldId="265"/>
            <ac:spMk id="9" creationId="{9B2F7654-C9AE-BAE0-A7B7-FC747D07E842}"/>
          </ac:spMkLst>
        </pc:spChg>
        <pc:picChg chg="add mod">
          <ac:chgData name="Simon Mitchell" userId="ccf6019c-927f-4068-bc63-8cf034289409" providerId="ADAL" clId="{EB575935-401C-C140-87DB-47F53753F6EC}" dt="2024-03-19T14:47:43.642" v="570" actId="14100"/>
          <ac:picMkLst>
            <pc:docMk/>
            <pc:sldMk cId="1606763255" sldId="265"/>
            <ac:picMk id="4098" creationId="{AE7D0149-07D9-DCF4-7F22-B401FF0D7D39}"/>
          </ac:picMkLst>
        </pc:picChg>
      </pc:sldChg>
      <pc:sldChg chg="addSp delSp modSp add mod ord modAnim">
        <pc:chgData name="Simon Mitchell" userId="ccf6019c-927f-4068-bc63-8cf034289409" providerId="ADAL" clId="{EB575935-401C-C140-87DB-47F53753F6EC}" dt="2024-03-19T15:10:30.328" v="1193"/>
        <pc:sldMkLst>
          <pc:docMk/>
          <pc:sldMk cId="920082289" sldId="266"/>
        </pc:sldMkLst>
        <pc:spChg chg="mod">
          <ac:chgData name="Simon Mitchell" userId="ccf6019c-927f-4068-bc63-8cf034289409" providerId="ADAL" clId="{EB575935-401C-C140-87DB-47F53753F6EC}" dt="2024-03-19T15:09:46.762" v="1188" actId="1076"/>
          <ac:spMkLst>
            <pc:docMk/>
            <pc:sldMk cId="920082289" sldId="266"/>
            <ac:spMk id="2" creationId="{CF39BF0E-E7E9-A21B-95FD-5F462DE6374F}"/>
          </ac:spMkLst>
        </pc:spChg>
        <pc:spChg chg="mod">
          <ac:chgData name="Simon Mitchell" userId="ccf6019c-927f-4068-bc63-8cf034289409" providerId="ADAL" clId="{EB575935-401C-C140-87DB-47F53753F6EC}" dt="2024-03-19T14:59:06.126" v="1161" actId="20577"/>
          <ac:spMkLst>
            <pc:docMk/>
            <pc:sldMk cId="920082289" sldId="266"/>
            <ac:spMk id="3" creationId="{D3CFE1F3-90D7-F9C4-8CF4-725A88F50A90}"/>
          </ac:spMkLst>
        </pc:spChg>
        <pc:spChg chg="add del mod">
          <ac:chgData name="Simon Mitchell" userId="ccf6019c-927f-4068-bc63-8cf034289409" providerId="ADAL" clId="{EB575935-401C-C140-87DB-47F53753F6EC}" dt="2024-03-19T15:09:55.458" v="1190"/>
          <ac:spMkLst>
            <pc:docMk/>
            <pc:sldMk cId="920082289" sldId="266"/>
            <ac:spMk id="5" creationId="{A2643410-3A38-41D1-ECA4-E1B287CCDF17}"/>
          </ac:spMkLst>
        </pc:spChg>
        <pc:spChg chg="mod">
          <ac:chgData name="Simon Mitchell" userId="ccf6019c-927f-4068-bc63-8cf034289409" providerId="ADAL" clId="{EB575935-401C-C140-87DB-47F53753F6EC}" dt="2024-03-19T15:09:42.225" v="1186" actId="1076"/>
          <ac:spMkLst>
            <pc:docMk/>
            <pc:sldMk cId="920082289" sldId="266"/>
            <ac:spMk id="9" creationId="{9B2F7654-C9AE-BAE0-A7B7-FC747D07E842}"/>
          </ac:spMkLst>
        </pc:spChg>
        <pc:picChg chg="add mod">
          <ac:chgData name="Simon Mitchell" userId="ccf6019c-927f-4068-bc63-8cf034289409" providerId="ADAL" clId="{EB575935-401C-C140-87DB-47F53753F6EC}" dt="2024-03-19T15:05:33.855" v="1164" actId="14100"/>
          <ac:picMkLst>
            <pc:docMk/>
            <pc:sldMk cId="920082289" sldId="266"/>
            <ac:picMk id="4" creationId="{AEBEF2A1-B6E4-FF3D-74BB-51683272A6A8}"/>
          </ac:picMkLst>
        </pc:picChg>
        <pc:picChg chg="add mod">
          <ac:chgData name="Simon Mitchell" userId="ccf6019c-927f-4068-bc63-8cf034289409" providerId="ADAL" clId="{EB575935-401C-C140-87DB-47F53753F6EC}" dt="2024-03-19T15:08:38.510" v="1169" actId="1076"/>
          <ac:picMkLst>
            <pc:docMk/>
            <pc:sldMk cId="920082289" sldId="266"/>
            <ac:picMk id="6" creationId="{7B57767A-4EBB-14B2-CB5D-13C7A1534DA1}"/>
          </ac:picMkLst>
        </pc:picChg>
        <pc:picChg chg="add mod">
          <ac:chgData name="Simon Mitchell" userId="ccf6019c-927f-4068-bc63-8cf034289409" providerId="ADAL" clId="{EB575935-401C-C140-87DB-47F53753F6EC}" dt="2024-03-19T15:08:53.543" v="1174" actId="1076"/>
          <ac:picMkLst>
            <pc:docMk/>
            <pc:sldMk cId="920082289" sldId="266"/>
            <ac:picMk id="7" creationId="{A4D5AA44-D275-55EE-D54F-A812B1F4D2E0}"/>
          </ac:picMkLst>
        </pc:picChg>
        <pc:picChg chg="del">
          <ac:chgData name="Simon Mitchell" userId="ccf6019c-927f-4068-bc63-8cf034289409" providerId="ADAL" clId="{EB575935-401C-C140-87DB-47F53753F6EC}" dt="2024-03-19T14:57:09.268" v="990" actId="478"/>
          <ac:picMkLst>
            <pc:docMk/>
            <pc:sldMk cId="920082289" sldId="266"/>
            <ac:picMk id="4098" creationId="{AE7D0149-07D9-DCF4-7F22-B401FF0D7D39}"/>
          </ac:picMkLst>
        </pc:picChg>
        <pc:picChg chg="add mod">
          <ac:chgData name="Simon Mitchell" userId="ccf6019c-927f-4068-bc63-8cf034289409" providerId="ADAL" clId="{EB575935-401C-C140-87DB-47F53753F6EC}" dt="2024-03-19T15:09:44.191" v="1187" actId="1076"/>
          <ac:picMkLst>
            <pc:docMk/>
            <pc:sldMk cId="920082289" sldId="266"/>
            <ac:picMk id="6146" creationId="{18451C9F-704A-CF2C-289C-2BDA5A1BEA41}"/>
          </ac:picMkLst>
        </pc:picChg>
      </pc:sldChg>
      <pc:sldChg chg="delSp modSp add del mod">
        <pc:chgData name="Simon Mitchell" userId="ccf6019c-927f-4068-bc63-8cf034289409" providerId="ADAL" clId="{EB575935-401C-C140-87DB-47F53753F6EC}" dt="2024-03-19T15:17:35.502" v="1496" actId="2696"/>
        <pc:sldMkLst>
          <pc:docMk/>
          <pc:sldMk cId="85523968" sldId="267"/>
        </pc:sldMkLst>
        <pc:spChg chg="mod">
          <ac:chgData name="Simon Mitchell" userId="ccf6019c-927f-4068-bc63-8cf034289409" providerId="ADAL" clId="{EB575935-401C-C140-87DB-47F53753F6EC}" dt="2024-03-19T15:16:30.775" v="1493" actId="20577"/>
          <ac:spMkLst>
            <pc:docMk/>
            <pc:sldMk cId="85523968" sldId="267"/>
            <ac:spMk id="2" creationId="{CF39BF0E-E7E9-A21B-95FD-5F462DE6374F}"/>
          </ac:spMkLst>
        </pc:spChg>
        <pc:spChg chg="del">
          <ac:chgData name="Simon Mitchell" userId="ccf6019c-927f-4068-bc63-8cf034289409" providerId="ADAL" clId="{EB575935-401C-C140-87DB-47F53753F6EC}" dt="2024-03-19T15:17:14.028" v="1494" actId="478"/>
          <ac:spMkLst>
            <pc:docMk/>
            <pc:sldMk cId="85523968" sldId="267"/>
            <ac:spMk id="3" creationId="{D3CFE1F3-90D7-F9C4-8CF4-725A88F50A90}"/>
          </ac:spMkLst>
        </pc:spChg>
      </pc:sldChg>
      <pc:sldChg chg="addSp modSp add mod">
        <pc:chgData name="Simon Mitchell" userId="ccf6019c-927f-4068-bc63-8cf034289409" providerId="ADAL" clId="{EB575935-401C-C140-87DB-47F53753F6EC}" dt="2024-03-19T15:13:57.913" v="1417" actId="14100"/>
        <pc:sldMkLst>
          <pc:docMk/>
          <pc:sldMk cId="2184598655" sldId="268"/>
        </pc:sldMkLst>
        <pc:spChg chg="add mod">
          <ac:chgData name="Simon Mitchell" userId="ccf6019c-927f-4068-bc63-8cf034289409" providerId="ADAL" clId="{EB575935-401C-C140-87DB-47F53753F6EC}" dt="2024-03-19T15:13:57.913" v="1417" actId="14100"/>
          <ac:spMkLst>
            <pc:docMk/>
            <pc:sldMk cId="2184598655" sldId="268"/>
            <ac:spMk id="4" creationId="{27FD5155-13CB-80AA-2E0B-D5D3ED1D7B4C}"/>
          </ac:spMkLst>
        </pc:spChg>
      </pc:sldChg>
      <pc:sldChg chg="addSp delSp modSp add mod modNotesTx">
        <pc:chgData name="Simon Mitchell" userId="ccf6019c-927f-4068-bc63-8cf034289409" providerId="ADAL" clId="{EB575935-401C-C140-87DB-47F53753F6EC}" dt="2024-03-19T15:14:57.939" v="1452" actId="14100"/>
        <pc:sldMkLst>
          <pc:docMk/>
          <pc:sldMk cId="2182360990" sldId="269"/>
        </pc:sldMkLst>
        <pc:spChg chg="mod">
          <ac:chgData name="Simon Mitchell" userId="ccf6019c-927f-4068-bc63-8cf034289409" providerId="ADAL" clId="{EB575935-401C-C140-87DB-47F53753F6EC}" dt="2024-03-19T15:14:04.020" v="1420" actId="115"/>
          <ac:spMkLst>
            <pc:docMk/>
            <pc:sldMk cId="2182360990" sldId="269"/>
            <ac:spMk id="3" creationId="{D3CFE1F3-90D7-F9C4-8CF4-725A88F50A90}"/>
          </ac:spMkLst>
        </pc:spChg>
        <pc:spChg chg="mod">
          <ac:chgData name="Simon Mitchell" userId="ccf6019c-927f-4068-bc63-8cf034289409" providerId="ADAL" clId="{EB575935-401C-C140-87DB-47F53753F6EC}" dt="2024-03-19T15:14:57.939" v="1452" actId="14100"/>
          <ac:spMkLst>
            <pc:docMk/>
            <pc:sldMk cId="2182360990" sldId="269"/>
            <ac:spMk id="4" creationId="{27FD5155-13CB-80AA-2E0B-D5D3ED1D7B4C}"/>
          </ac:spMkLst>
        </pc:spChg>
        <pc:picChg chg="del">
          <ac:chgData name="Simon Mitchell" userId="ccf6019c-927f-4068-bc63-8cf034289409" providerId="ADAL" clId="{EB575935-401C-C140-87DB-47F53753F6EC}" dt="2024-03-19T15:14:05.617" v="1421" actId="478"/>
          <ac:picMkLst>
            <pc:docMk/>
            <pc:sldMk cId="2182360990" sldId="269"/>
            <ac:picMk id="5" creationId="{77C85FFF-97C6-987E-A01C-0EEB3C6210A2}"/>
          </ac:picMkLst>
        </pc:picChg>
        <pc:picChg chg="add mod">
          <ac:chgData name="Simon Mitchell" userId="ccf6019c-927f-4068-bc63-8cf034289409" providerId="ADAL" clId="{EB575935-401C-C140-87DB-47F53753F6EC}" dt="2024-03-19T15:14:24.690" v="1430" actId="14100"/>
          <ac:picMkLst>
            <pc:docMk/>
            <pc:sldMk cId="2182360990" sldId="269"/>
            <ac:picMk id="7" creationId="{7C4DDF1E-5775-45F4-C88B-17D492B9AF90}"/>
          </ac:picMkLst>
        </pc:picChg>
      </pc:sldChg>
      <pc:sldChg chg="add">
        <pc:chgData name="Simon Mitchell" userId="ccf6019c-927f-4068-bc63-8cf034289409" providerId="ADAL" clId="{EB575935-401C-C140-87DB-47F53753F6EC}" dt="2024-03-19T15:17:25.556" v="1495"/>
        <pc:sldMkLst>
          <pc:docMk/>
          <pc:sldMk cId="1581538013" sldId="279"/>
        </pc:sldMkLst>
      </pc:sldChg>
      <pc:sldChg chg="add">
        <pc:chgData name="Simon Mitchell" userId="ccf6019c-927f-4068-bc63-8cf034289409" providerId="ADAL" clId="{EB575935-401C-C140-87DB-47F53753F6EC}" dt="2024-03-19T15:17:25.556" v="1495"/>
        <pc:sldMkLst>
          <pc:docMk/>
          <pc:sldMk cId="3875265655" sldId="280"/>
        </pc:sldMkLst>
      </pc:sldChg>
      <pc:sldChg chg="add">
        <pc:chgData name="Simon Mitchell" userId="ccf6019c-927f-4068-bc63-8cf034289409" providerId="ADAL" clId="{EB575935-401C-C140-87DB-47F53753F6EC}" dt="2024-03-19T15:17:25.556" v="1495"/>
        <pc:sldMkLst>
          <pc:docMk/>
          <pc:sldMk cId="2641210256" sldId="281"/>
        </pc:sldMkLst>
      </pc:sldChg>
      <pc:sldChg chg="add">
        <pc:chgData name="Simon Mitchell" userId="ccf6019c-927f-4068-bc63-8cf034289409" providerId="ADAL" clId="{EB575935-401C-C140-87DB-47F53753F6EC}" dt="2024-03-19T15:17:25.556" v="1495"/>
        <pc:sldMkLst>
          <pc:docMk/>
          <pc:sldMk cId="4101682972" sldId="282"/>
        </pc:sldMkLst>
      </pc:sldChg>
      <pc:sldChg chg="modSp add mod">
        <pc:chgData name="Simon Mitchell" userId="ccf6019c-927f-4068-bc63-8cf034289409" providerId="ADAL" clId="{EB575935-401C-C140-87DB-47F53753F6EC}" dt="2024-03-19T15:17:42.092" v="1541" actId="20577"/>
        <pc:sldMkLst>
          <pc:docMk/>
          <pc:sldMk cId="3489148169" sldId="283"/>
        </pc:sldMkLst>
        <pc:spChg chg="mod">
          <ac:chgData name="Simon Mitchell" userId="ccf6019c-927f-4068-bc63-8cf034289409" providerId="ADAL" clId="{EB575935-401C-C140-87DB-47F53753F6EC}" dt="2024-03-19T15:17:42.092" v="1541" actId="20577"/>
          <ac:spMkLst>
            <pc:docMk/>
            <pc:sldMk cId="3489148169" sldId="283"/>
            <ac:spMk id="2" creationId="{F18AE0D0-A5DD-C51E-7B40-3D80719C646F}"/>
          </ac:spMkLst>
        </pc:spChg>
      </pc:sldChg>
      <pc:sldChg chg="add">
        <pc:chgData name="Simon Mitchell" userId="ccf6019c-927f-4068-bc63-8cf034289409" providerId="ADAL" clId="{EB575935-401C-C140-87DB-47F53753F6EC}" dt="2024-03-19T15:17:25.556" v="1495"/>
        <pc:sldMkLst>
          <pc:docMk/>
          <pc:sldMk cId="3405581351" sldId="284"/>
        </pc:sldMkLst>
      </pc:sldChg>
      <pc:sldChg chg="add">
        <pc:chgData name="Simon Mitchell" userId="ccf6019c-927f-4068-bc63-8cf034289409" providerId="ADAL" clId="{EB575935-401C-C140-87DB-47F53753F6EC}" dt="2024-03-19T15:17:25.556" v="1495"/>
        <pc:sldMkLst>
          <pc:docMk/>
          <pc:sldMk cId="2792977516" sldId="28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E5427-BB1E-AB42-B83E-50C99CC17C1A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80424-BE10-1649-8706-B4049F0BE6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154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80424-BE10-1649-8706-B4049F0BE68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860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80424-BE10-1649-8706-B4049F0BE68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567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80424-BE10-1649-8706-B4049F0BE68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259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triModelA20Diagram.png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80424-BE10-1649-8706-B4049F0BE68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59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Poly(I:C) = Virus</a:t>
            </a:r>
          </a:p>
          <a:p>
            <a:r>
              <a:rPr lang="en-GB"/>
              <a:t>LPS = Bacteria</a:t>
            </a:r>
          </a:p>
          <a:p>
            <a:r>
              <a:rPr lang="en-GB"/>
              <a:t>IFN gamma amplifies responses to viruses but doesn’t change response to bacteria.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D7FE0-BC46-8248-9972-9528FB9EC66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236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80424-BE10-1649-8706-B4049F0BE68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175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800B7-075A-BE41-B353-C43E74C57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50D92F-37A0-6047-A6EB-5F12564F43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4" name="Picture 3" descr="A black background with blue and green text&#10;&#10;Description automatically generated">
            <a:extLst>
              <a:ext uri="{FF2B5EF4-FFF2-40B4-BE49-F238E27FC236}">
                <a16:creationId xmlns:a16="http://schemas.microsoft.com/office/drawing/2014/main" id="{FAE17ADF-27AD-68E0-9269-55C353647B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8" y="189555"/>
            <a:ext cx="2792896" cy="92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3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C609A-F20D-F24D-9E78-3DA6727BC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75BCF-A5C6-E746-AC75-C1318BB4E6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239520"/>
            <a:ext cx="5654040" cy="49374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9BEFC3-750B-0F4E-B9E7-DD7EBE344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239520"/>
            <a:ext cx="5654040" cy="49374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988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C609A-F20D-F24D-9E78-3DA6727BC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75BCF-A5C6-E746-AC75-C1318BB4E6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239519"/>
            <a:ext cx="3789680" cy="49374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9BEFC3-750B-0F4E-B9E7-DD7EBE344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6080" y="1239520"/>
            <a:ext cx="3789680" cy="49374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0B1D47-05CF-0542-A092-C38D094F4EE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85920" y="1239520"/>
            <a:ext cx="3789680" cy="49374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65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C609A-F20D-F24D-9E78-3DA6727BC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75BCF-A5C6-E746-AC75-C1318BB4E6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3688080"/>
            <a:ext cx="5654040" cy="24888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9BEFC3-750B-0F4E-B9E7-DD7EBE344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3688080"/>
            <a:ext cx="5654040" cy="24888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7DC7D9F-5D3F-CD41-847C-C2F5E913574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65760" y="1158398"/>
            <a:ext cx="5654040" cy="24888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7D12FB5-9D20-9044-A515-197839EA745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172202" y="1158398"/>
            <a:ext cx="5654040" cy="24888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346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E6F0D-EF75-DE44-A74E-3153FDD59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B11BF-9FC0-CD4B-BC80-CA3F7BD02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507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27190-60A9-D545-8DE1-D395882F5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12680A-E797-E346-A54B-C781232A4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855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FA0B0-523A-9143-BB65-0D196AE81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80" y="365125"/>
            <a:ext cx="11423016" cy="68135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96A1DD-8286-0941-9198-17414ADF5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080" y="1137919"/>
            <a:ext cx="5611495" cy="5543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416B33-8BF9-3641-9FCC-54A6FEC24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080" y="1783713"/>
            <a:ext cx="5611495" cy="44059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E85F0D-5985-2A4A-9041-78F72781D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1137919"/>
            <a:ext cx="5639130" cy="5543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879BCB-CED7-8C4F-BF16-9A0CEFC15A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7" y="1783713"/>
            <a:ext cx="5639130" cy="44059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914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64658-308C-E34A-A7A2-EE4090F29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1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94037D-725B-D14F-A3A8-E630A36FA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-660400"/>
            <a:ext cx="11430000" cy="660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443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619EBA-DC4E-0046-B8E0-535C6F60F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20675"/>
            <a:ext cx="11430000" cy="7969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ED6DE-5AF9-1C40-9CD6-D320B0E6A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760" y="1219200"/>
            <a:ext cx="114300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3" descr="A black background with blue and green text&#10;&#10;Description automatically generated">
            <a:extLst>
              <a:ext uri="{FF2B5EF4-FFF2-40B4-BE49-F238E27FC236}">
                <a16:creationId xmlns:a16="http://schemas.microsoft.com/office/drawing/2014/main" id="{143911E2-8266-29CA-E33F-0E6E26AD095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6236597"/>
            <a:ext cx="1731397" cy="57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0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119" userDrawn="1">
          <p15:clr>
            <a:srgbClr val="F26B43"/>
          </p15:clr>
        </p15:guide>
        <p15:guide id="6" orient="horz" pos="3906" userDrawn="1">
          <p15:clr>
            <a:srgbClr val="F26B43"/>
          </p15:clr>
        </p15:guide>
        <p15:guide id="7" pos="3772" userDrawn="1">
          <p15:clr>
            <a:srgbClr val="F26B43"/>
          </p15:clr>
        </p15:guide>
        <p15:guide id="8" pos="3908" userDrawn="1">
          <p15:clr>
            <a:srgbClr val="F26B43"/>
          </p15:clr>
        </p15:guide>
        <p15:guide id="9" orient="horz" pos="2115" userDrawn="1">
          <p15:clr>
            <a:srgbClr val="F26B43"/>
          </p15:clr>
        </p15:guide>
        <p15:guide id="10" orient="horz" pos="2205" userDrawn="1">
          <p15:clr>
            <a:srgbClr val="F26B43"/>
          </p15:clr>
        </p15:guide>
        <p15:guide id="11" orient="horz" pos="10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tchell.science/ssc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5794E-B7BF-3B4E-B6AA-E48DB9C36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99582"/>
            <a:ext cx="9144000" cy="2387600"/>
          </a:xfrm>
        </p:spPr>
        <p:txBody>
          <a:bodyPr/>
          <a:lstStyle/>
          <a:p>
            <a:r>
              <a:rPr lang="en-GB" dirty="0"/>
              <a:t>Modelling Signalling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BED233-784D-B648-991D-0C2357B2FF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812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Computational Modelling SSC</a:t>
            </a:r>
          </a:p>
          <a:p>
            <a:r>
              <a:rPr lang="en-GB" dirty="0">
                <a:solidFill>
                  <a:srgbClr val="002060"/>
                </a:solidFill>
              </a:rPr>
              <a:t>Mitchell lab</a:t>
            </a:r>
          </a:p>
          <a:p>
            <a:endParaRPr lang="en-GB" dirty="0">
              <a:solidFill>
                <a:srgbClr val="00206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734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AE0D0-A5DD-C51E-7B40-3D80719C6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What is Systems Biology?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47FF269-24CE-8EBE-9B4E-23CD50342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It starts with a picture</a:t>
            </a: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We write some equations</a:t>
            </a: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We turn the equations into code</a:t>
            </a: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We tell the computer to simulate the system using</a:t>
            </a: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8" name="Picture 2" descr="Julia (programming language) - Wikipedia">
            <a:extLst>
              <a:ext uri="{FF2B5EF4-FFF2-40B4-BE49-F238E27FC236}">
                <a16:creationId xmlns:a16="http://schemas.microsoft.com/office/drawing/2014/main" id="{E0150EC5-52CC-DC17-412E-BB24EA125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666" y="3184550"/>
            <a:ext cx="1125323" cy="72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2192AB-D773-0354-2BAD-DD1D70BDC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103" y="4001294"/>
            <a:ext cx="4921898" cy="21426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BE8C366-C56A-D39B-6966-E0A94EEEFE7B}"/>
              </a:ext>
            </a:extLst>
          </p:cNvPr>
          <p:cNvSpPr/>
          <p:nvPr/>
        </p:nvSpPr>
        <p:spPr>
          <a:xfrm>
            <a:off x="6096000" y="3879035"/>
            <a:ext cx="294167" cy="257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CBB6F0-84B2-E9DB-A0E6-2A3EAE145951}"/>
              </a:ext>
            </a:extLst>
          </p:cNvPr>
          <p:cNvSpPr txBox="1"/>
          <p:nvPr/>
        </p:nvSpPr>
        <p:spPr>
          <a:xfrm>
            <a:off x="173620" y="6492875"/>
            <a:ext cx="6485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Mitchell S…. Hoffmann A. Methods in molecular biology. 2015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210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AE0D0-A5DD-C51E-7B40-3D80719C6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What is Systems Biology?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47FF269-24CE-8EBE-9B4E-23CD50342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It starts with a picture</a:t>
            </a: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We write some equations</a:t>
            </a: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We turn the equations into code</a:t>
            </a: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We tell the computer to simulate the system using </a:t>
            </a: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Now we compare the simulations to experiments</a:t>
            </a: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8AB4F8-8E4B-1563-DF16-EC5FAD093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459" y="4332798"/>
            <a:ext cx="6256638" cy="25252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6BA188-3519-7EDF-BEDB-F960C8A81BCC}"/>
              </a:ext>
            </a:extLst>
          </p:cNvPr>
          <p:cNvSpPr txBox="1"/>
          <p:nvPr/>
        </p:nvSpPr>
        <p:spPr>
          <a:xfrm>
            <a:off x="0" y="6544961"/>
            <a:ext cx="5002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Mitchell S…. Hoffmann A. Front Immunol. 2019</a:t>
            </a:r>
          </a:p>
        </p:txBody>
      </p:sp>
      <p:pic>
        <p:nvPicPr>
          <p:cNvPr id="4" name="Picture 2" descr="Julia (programming language) - Wikipedia">
            <a:extLst>
              <a:ext uri="{FF2B5EF4-FFF2-40B4-BE49-F238E27FC236}">
                <a16:creationId xmlns:a16="http://schemas.microsoft.com/office/drawing/2014/main" id="{98075DBC-084F-9898-CBE1-30B1D0B24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666" y="3184550"/>
            <a:ext cx="1125323" cy="72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682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AE0D0-A5DD-C51E-7B40-3D80719C6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What is Systems Biology?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47FF269-24CE-8EBE-9B4E-23CD50342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It starts with a picture</a:t>
            </a: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We write some equations</a:t>
            </a: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We turn the equations into code</a:t>
            </a: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We tell the computer to simulate the system</a:t>
            </a: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Now we compare the simulations to experiments</a:t>
            </a: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Did we get it right? 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BC7C62B-4485-D541-CDCB-DB8467940963}"/>
              </a:ext>
            </a:extLst>
          </p:cNvPr>
          <p:cNvGrpSpPr/>
          <p:nvPr/>
        </p:nvGrpSpPr>
        <p:grpSpPr>
          <a:xfrm>
            <a:off x="4139514" y="1690688"/>
            <a:ext cx="7978264" cy="3314115"/>
            <a:chOff x="4139514" y="1690688"/>
            <a:chExt cx="7978264" cy="3314115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A0985146-BE77-EA5C-FEC6-F7EC187D1E4A}"/>
                </a:ext>
              </a:extLst>
            </p:cNvPr>
            <p:cNvSpPr/>
            <p:nvPr/>
          </p:nvSpPr>
          <p:spPr>
            <a:xfrm>
              <a:off x="4139514" y="1690688"/>
              <a:ext cx="5260740" cy="3042952"/>
            </a:xfrm>
            <a:custGeom>
              <a:avLst/>
              <a:gdLst>
                <a:gd name="connsiteX0" fmla="*/ 0 w 5260740"/>
                <a:gd name="connsiteY0" fmla="*/ 2817022 h 2941592"/>
                <a:gd name="connsiteX1" fmla="*/ 4572000 w 5260740"/>
                <a:gd name="connsiteY1" fmla="*/ 2767595 h 2941592"/>
                <a:gd name="connsiteX2" fmla="*/ 4955059 w 5260740"/>
                <a:gd name="connsiteY2" fmla="*/ 1136503 h 2941592"/>
                <a:gd name="connsiteX3" fmla="*/ 1767016 w 5260740"/>
                <a:gd name="connsiteY3" fmla="*/ 86179 h 2941592"/>
                <a:gd name="connsiteX4" fmla="*/ 247135 w 5260740"/>
                <a:gd name="connsiteY4" fmla="*/ 135606 h 2941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60740" h="2941592">
                  <a:moveTo>
                    <a:pt x="0" y="2817022"/>
                  </a:moveTo>
                  <a:cubicBezTo>
                    <a:pt x="1873078" y="2932352"/>
                    <a:pt x="3746157" y="3047682"/>
                    <a:pt x="4572000" y="2767595"/>
                  </a:cubicBezTo>
                  <a:cubicBezTo>
                    <a:pt x="5397843" y="2487508"/>
                    <a:pt x="5422556" y="1583406"/>
                    <a:pt x="4955059" y="1136503"/>
                  </a:cubicBezTo>
                  <a:cubicBezTo>
                    <a:pt x="4487562" y="689600"/>
                    <a:pt x="2551670" y="252995"/>
                    <a:pt x="1767016" y="86179"/>
                  </a:cubicBezTo>
                  <a:cubicBezTo>
                    <a:pt x="982362" y="-80637"/>
                    <a:pt x="614748" y="27484"/>
                    <a:pt x="247135" y="135606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AEA7966-F694-05FA-85DD-A001A8EAD066}"/>
                </a:ext>
              </a:extLst>
            </p:cNvPr>
            <p:cNvSpPr txBox="1"/>
            <p:nvPr/>
          </p:nvSpPr>
          <p:spPr>
            <a:xfrm>
              <a:off x="4139514" y="4635471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9CA7340-807B-9A52-5801-24D47E911D6D}"/>
                </a:ext>
              </a:extLst>
            </p:cNvPr>
            <p:cNvSpPr txBox="1"/>
            <p:nvPr/>
          </p:nvSpPr>
          <p:spPr>
            <a:xfrm>
              <a:off x="7798062" y="4358472"/>
              <a:ext cx="431971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GB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We’ve discovered that </a:t>
              </a:r>
              <a:br>
                <a:rPr lang="en-GB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something was missing from our picture!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C45B2F1-E1CB-1717-D71B-2EED16B496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584"/>
          <a:stretch/>
        </p:blipFill>
        <p:spPr>
          <a:xfrm>
            <a:off x="6826103" y="1455738"/>
            <a:ext cx="5365898" cy="185394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93944C1-FFAF-70D9-162A-7AAD2308517C}"/>
              </a:ext>
            </a:extLst>
          </p:cNvPr>
          <p:cNvGrpSpPr/>
          <p:nvPr/>
        </p:nvGrpSpPr>
        <p:grpSpPr>
          <a:xfrm>
            <a:off x="850138" y="4820137"/>
            <a:ext cx="11098715" cy="1672738"/>
            <a:chOff x="850138" y="4820137"/>
            <a:chExt cx="11098715" cy="167273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749203-0069-F8BF-F910-6B647DBD1CA5}"/>
                </a:ext>
              </a:extLst>
            </p:cNvPr>
            <p:cNvSpPr txBox="1"/>
            <p:nvPr/>
          </p:nvSpPr>
          <p:spPr>
            <a:xfrm>
              <a:off x="1940011" y="4820137"/>
              <a:ext cx="56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3F9FE1D-ADC7-8D75-0D0E-F287C7A25216}"/>
                </a:ext>
              </a:extLst>
            </p:cNvPr>
            <p:cNvCxnSpPr/>
            <p:nvPr/>
          </p:nvCxnSpPr>
          <p:spPr>
            <a:xfrm>
              <a:off x="1940011" y="4820137"/>
              <a:ext cx="0" cy="67962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47FC236-7396-E84C-6564-43C6B9F6360C}"/>
                </a:ext>
              </a:extLst>
            </p:cNvPr>
            <p:cNvSpPr txBox="1"/>
            <p:nvPr/>
          </p:nvSpPr>
          <p:spPr>
            <a:xfrm>
              <a:off x="850138" y="5107880"/>
              <a:ext cx="11098715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br>
                <a:rPr lang="en-GB" sz="280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2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 have created an accurate virtual cell!</a:t>
              </a:r>
              <a:br>
                <a:rPr lang="en-GB" sz="280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CBBC521-DA91-A82F-94CF-EDEE2625F147}"/>
              </a:ext>
            </a:extLst>
          </p:cNvPr>
          <p:cNvSpPr txBox="1"/>
          <p:nvPr/>
        </p:nvSpPr>
        <p:spPr>
          <a:xfrm>
            <a:off x="6991109" y="51977"/>
            <a:ext cx="51266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apply this approach to blood cancer?</a:t>
            </a:r>
          </a:p>
        </p:txBody>
      </p:sp>
    </p:spTree>
    <p:extLst>
      <p:ext uri="{BB962C8B-B14F-4D97-AF65-F5344CB8AC3E}">
        <p14:creationId xmlns:p14="http://schemas.microsoft.com/office/powerpoint/2010/main" val="279297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plant&#10;&#10;Description automatically generated">
            <a:extLst>
              <a:ext uri="{FF2B5EF4-FFF2-40B4-BE49-F238E27FC236}">
                <a16:creationId xmlns:a16="http://schemas.microsoft.com/office/drawing/2014/main" id="{2A4CDC57-6034-8986-1E3C-F5A4F95BA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21" y="0"/>
            <a:ext cx="6596743" cy="6858000"/>
          </a:xfrm>
          <a:prstGeom prst="rect">
            <a:avLst/>
          </a:prstGeom>
        </p:spPr>
      </p:pic>
      <p:pic>
        <p:nvPicPr>
          <p:cNvPr id="7" name="Picture 6" descr="A diagram of a cell&#10;&#10;Description automatically generated">
            <a:extLst>
              <a:ext uri="{FF2B5EF4-FFF2-40B4-BE49-F238E27FC236}">
                <a16:creationId xmlns:a16="http://schemas.microsoft.com/office/drawing/2014/main" id="{EE2B291F-BD70-41D8-517D-492CAACC4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21" y="0"/>
            <a:ext cx="6596743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AE54B7-8E94-2031-52EB-703F71AB587A}"/>
              </a:ext>
            </a:extLst>
          </p:cNvPr>
          <p:cNvSpPr txBox="1"/>
          <p:nvPr/>
        </p:nvSpPr>
        <p:spPr>
          <a:xfrm>
            <a:off x="6991109" y="51977"/>
            <a:ext cx="51266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apply this approach to blood cancer?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FCE7BF-B69F-8B3A-65DD-A0E90A100088}"/>
              </a:ext>
            </a:extLst>
          </p:cNvPr>
          <p:cNvSpPr txBox="1"/>
          <p:nvPr/>
        </p:nvSpPr>
        <p:spPr>
          <a:xfrm>
            <a:off x="6991109" y="1059612"/>
            <a:ext cx="47035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It starts with a picture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2A9EA9-9E69-ED3E-7E9D-4BED0E6E8A6D}"/>
              </a:ext>
            </a:extLst>
          </p:cNvPr>
          <p:cNvSpPr txBox="1"/>
          <p:nvPr/>
        </p:nvSpPr>
        <p:spPr>
          <a:xfrm>
            <a:off x="6991109" y="1605582"/>
            <a:ext cx="53413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Built up over many years</a:t>
            </a:r>
          </a:p>
          <a:p>
            <a:r>
              <a:rPr lang="en-GB" sz="160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Shokhirev</a:t>
            </a:r>
            <a:r>
              <a:rPr lang="en-GB"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…Hoffman, Mol Sys Bio. 2015</a:t>
            </a:r>
          </a:p>
          <a:p>
            <a:r>
              <a:rPr lang="en-GB" sz="1600" u="sng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Mitchell</a:t>
            </a:r>
            <a:r>
              <a:rPr lang="en-GB"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Roy*…Hoffmann, PNAS. 2018</a:t>
            </a:r>
          </a:p>
          <a:p>
            <a:r>
              <a:rPr lang="en-GB"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Roy*, </a:t>
            </a:r>
            <a:r>
              <a:rPr lang="en-GB" sz="1600" u="sng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Mitchell</a:t>
            </a:r>
            <a:r>
              <a:rPr lang="en-GB"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*…Hoffmann, Immunity. 2019</a:t>
            </a:r>
          </a:p>
          <a:p>
            <a:r>
              <a:rPr lang="en-GB"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Cloete…</a:t>
            </a:r>
            <a:r>
              <a:rPr lang="en-GB" sz="1600" u="sng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Mitchell</a:t>
            </a:r>
            <a:r>
              <a:rPr lang="en-GB"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NPJ Sys Bio App. 2023</a:t>
            </a:r>
          </a:p>
          <a:p>
            <a:r>
              <a:rPr lang="en-GB" sz="160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Jayawant</a:t>
            </a:r>
            <a:r>
              <a:rPr lang="en-GB"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GB" sz="1600" u="sng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Mitchell</a:t>
            </a:r>
            <a:r>
              <a:rPr lang="en-GB"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Front </a:t>
            </a:r>
            <a:r>
              <a:rPr lang="en-GB" sz="160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</a:t>
            </a:r>
            <a:r>
              <a:rPr lang="en-GB"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2023</a:t>
            </a:r>
          </a:p>
          <a:p>
            <a:r>
              <a:rPr lang="en-GB" sz="1600" u="sng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Mitchell</a:t>
            </a:r>
            <a:r>
              <a:rPr lang="en-GB"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 Hoffmann. Science Signalling. 2023</a:t>
            </a:r>
          </a:p>
        </p:txBody>
      </p:sp>
    </p:spTree>
    <p:extLst>
      <p:ext uri="{BB962C8B-B14F-4D97-AF65-F5344CB8AC3E}">
        <p14:creationId xmlns:p14="http://schemas.microsoft.com/office/powerpoint/2010/main" val="340558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cell cycle&#10;&#10;Description automatically generated">
            <a:extLst>
              <a:ext uri="{FF2B5EF4-FFF2-40B4-BE49-F238E27FC236}">
                <a16:creationId xmlns:a16="http://schemas.microsoft.com/office/drawing/2014/main" id="{4C1A736C-CEF2-A287-9D7E-058AE3523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913" y="1172478"/>
            <a:ext cx="5248174" cy="56855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5A3ACD-B217-6112-C612-0308D437758A}"/>
              </a:ext>
            </a:extLst>
          </p:cNvPr>
          <p:cNvSpPr txBox="1"/>
          <p:nvPr/>
        </p:nvSpPr>
        <p:spPr>
          <a:xfrm>
            <a:off x="55346" y="0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 Inputs: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B3C0C2-3B47-B827-E69A-BF87FB8FC0F8}"/>
              </a:ext>
            </a:extLst>
          </p:cNvPr>
          <p:cNvGrpSpPr/>
          <p:nvPr/>
        </p:nvGrpSpPr>
        <p:grpSpPr>
          <a:xfrm>
            <a:off x="3471913" y="166255"/>
            <a:ext cx="1033585" cy="814647"/>
            <a:chOff x="3471913" y="166255"/>
            <a:chExt cx="1510145" cy="814647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189FF42-E3CF-C2B4-5BB4-52213A9394F1}"/>
                </a:ext>
              </a:extLst>
            </p:cNvPr>
            <p:cNvCxnSpPr>
              <a:cxnSpLocks/>
            </p:cNvCxnSpPr>
            <p:nvPr/>
          </p:nvCxnSpPr>
          <p:spPr>
            <a:xfrm>
              <a:off x="3471913" y="166255"/>
              <a:ext cx="0" cy="81464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8A648A0-3EC8-2935-01EF-5D6317543F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71913" y="980902"/>
              <a:ext cx="151014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9191E7-5385-764A-447B-D46664DD14B1}"/>
              </a:ext>
            </a:extLst>
          </p:cNvPr>
          <p:cNvGrpSpPr/>
          <p:nvPr/>
        </p:nvGrpSpPr>
        <p:grpSpPr>
          <a:xfrm>
            <a:off x="6583644" y="166254"/>
            <a:ext cx="1033585" cy="814647"/>
            <a:chOff x="3471913" y="166255"/>
            <a:chExt cx="1510145" cy="81464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BD4510A-4FB1-08CE-DCF5-1ED6248989D7}"/>
                </a:ext>
              </a:extLst>
            </p:cNvPr>
            <p:cNvCxnSpPr>
              <a:cxnSpLocks/>
            </p:cNvCxnSpPr>
            <p:nvPr/>
          </p:nvCxnSpPr>
          <p:spPr>
            <a:xfrm>
              <a:off x="3471913" y="166255"/>
              <a:ext cx="0" cy="81464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3554C2F-831A-7BF2-6206-BEAE7ADF3F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71913" y="980902"/>
              <a:ext cx="151014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122CD3C-F039-7469-D58C-8D3D7CD07844}"/>
              </a:ext>
            </a:extLst>
          </p:cNvPr>
          <p:cNvGrpSpPr/>
          <p:nvPr/>
        </p:nvGrpSpPr>
        <p:grpSpPr>
          <a:xfrm>
            <a:off x="9278255" y="2580825"/>
            <a:ext cx="1033585" cy="814647"/>
            <a:chOff x="3471913" y="166255"/>
            <a:chExt cx="1510145" cy="81464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EC84B5E-543E-DA2A-8A8E-717144F47E92}"/>
                </a:ext>
              </a:extLst>
            </p:cNvPr>
            <p:cNvCxnSpPr>
              <a:cxnSpLocks/>
            </p:cNvCxnSpPr>
            <p:nvPr/>
          </p:nvCxnSpPr>
          <p:spPr>
            <a:xfrm>
              <a:off x="3471913" y="166255"/>
              <a:ext cx="0" cy="81464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F305548-60A9-35E0-94CD-B98A3BE70E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71913" y="980902"/>
              <a:ext cx="151014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7FD61CB-B357-8132-9349-ADEB3870451B}"/>
              </a:ext>
            </a:extLst>
          </p:cNvPr>
          <p:cNvCxnSpPr/>
          <p:nvPr/>
        </p:nvCxnSpPr>
        <p:spPr>
          <a:xfrm>
            <a:off x="6583644" y="665772"/>
            <a:ext cx="1033585" cy="0"/>
          </a:xfrm>
          <a:prstGeom prst="lin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F54403B-85E0-E599-6FC4-96118C689C11}"/>
              </a:ext>
            </a:extLst>
          </p:cNvPr>
          <p:cNvCxnSpPr>
            <a:cxnSpLocks/>
          </p:cNvCxnSpPr>
          <p:nvPr/>
        </p:nvCxnSpPr>
        <p:spPr>
          <a:xfrm>
            <a:off x="9278254" y="3076740"/>
            <a:ext cx="1033586" cy="0"/>
          </a:xfrm>
          <a:prstGeom prst="lin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91AFA89-E6A2-B3B6-D873-D4EFABCFEC75}"/>
              </a:ext>
            </a:extLst>
          </p:cNvPr>
          <p:cNvSpPr txBox="1"/>
          <p:nvPr/>
        </p:nvSpPr>
        <p:spPr>
          <a:xfrm>
            <a:off x="2797337" y="481106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TLR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87C949-A625-9C0F-B602-93197E9E59C6}"/>
              </a:ext>
            </a:extLst>
          </p:cNvPr>
          <p:cNvSpPr txBox="1"/>
          <p:nvPr/>
        </p:nvSpPr>
        <p:spPr>
          <a:xfrm>
            <a:off x="5909067" y="461665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BCR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01F753-1C2B-90C7-0C39-3EDC62B068C9}"/>
              </a:ext>
            </a:extLst>
          </p:cNvPr>
          <p:cNvSpPr txBox="1"/>
          <p:nvPr/>
        </p:nvSpPr>
        <p:spPr>
          <a:xfrm>
            <a:off x="8720087" y="2866775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NIK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4E5EED0C-AA8F-7873-8227-1E6C58E41ADF}"/>
              </a:ext>
            </a:extLst>
          </p:cNvPr>
          <p:cNvSpPr/>
          <p:nvPr/>
        </p:nvSpPr>
        <p:spPr>
          <a:xfrm>
            <a:off x="3499506" y="414830"/>
            <a:ext cx="1060704" cy="529444"/>
          </a:xfrm>
          <a:custGeom>
            <a:avLst/>
            <a:gdLst>
              <a:gd name="connsiteX0" fmla="*/ 0 w 1060704"/>
              <a:gd name="connsiteY0" fmla="*/ 342662 h 529444"/>
              <a:gd name="connsiteX1" fmla="*/ 170688 w 1060704"/>
              <a:gd name="connsiteY1" fmla="*/ 1286 h 529444"/>
              <a:gd name="connsiteX2" fmla="*/ 633984 w 1060704"/>
              <a:gd name="connsiteY2" fmla="*/ 452390 h 529444"/>
              <a:gd name="connsiteX3" fmla="*/ 1060704 w 1060704"/>
              <a:gd name="connsiteY3" fmla="*/ 525542 h 52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704" h="529444">
                <a:moveTo>
                  <a:pt x="0" y="342662"/>
                </a:moveTo>
                <a:cubicBezTo>
                  <a:pt x="32512" y="162830"/>
                  <a:pt x="65024" y="-17002"/>
                  <a:pt x="170688" y="1286"/>
                </a:cubicBezTo>
                <a:cubicBezTo>
                  <a:pt x="276352" y="19574"/>
                  <a:pt x="485648" y="365014"/>
                  <a:pt x="633984" y="452390"/>
                </a:cubicBezTo>
                <a:cubicBezTo>
                  <a:pt x="782320" y="539766"/>
                  <a:pt x="921512" y="532654"/>
                  <a:pt x="1060704" y="525542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697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cell cycle&#10;&#10;Description automatically generated">
            <a:extLst>
              <a:ext uri="{FF2B5EF4-FFF2-40B4-BE49-F238E27FC236}">
                <a16:creationId xmlns:a16="http://schemas.microsoft.com/office/drawing/2014/main" id="{4C1A736C-CEF2-A287-9D7E-058AE3523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913" y="1172478"/>
            <a:ext cx="5248174" cy="56855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5A3ACD-B217-6112-C612-0308D437758A}"/>
              </a:ext>
            </a:extLst>
          </p:cNvPr>
          <p:cNvSpPr txBox="1"/>
          <p:nvPr/>
        </p:nvSpPr>
        <p:spPr>
          <a:xfrm>
            <a:off x="55346" y="0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 Inputs: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B3C0C2-3B47-B827-E69A-BF87FB8FC0F8}"/>
              </a:ext>
            </a:extLst>
          </p:cNvPr>
          <p:cNvGrpSpPr/>
          <p:nvPr/>
        </p:nvGrpSpPr>
        <p:grpSpPr>
          <a:xfrm>
            <a:off x="3398424" y="238590"/>
            <a:ext cx="1033585" cy="814647"/>
            <a:chOff x="3471913" y="166255"/>
            <a:chExt cx="1510145" cy="814647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189FF42-E3CF-C2B4-5BB4-52213A9394F1}"/>
                </a:ext>
              </a:extLst>
            </p:cNvPr>
            <p:cNvCxnSpPr>
              <a:cxnSpLocks/>
            </p:cNvCxnSpPr>
            <p:nvPr/>
          </p:nvCxnSpPr>
          <p:spPr>
            <a:xfrm>
              <a:off x="3471913" y="166255"/>
              <a:ext cx="0" cy="81464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8A648A0-3EC8-2935-01EF-5D6317543F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71913" y="980902"/>
              <a:ext cx="151014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9191E7-5385-764A-447B-D46664DD14B1}"/>
              </a:ext>
            </a:extLst>
          </p:cNvPr>
          <p:cNvGrpSpPr/>
          <p:nvPr/>
        </p:nvGrpSpPr>
        <p:grpSpPr>
          <a:xfrm>
            <a:off x="6676889" y="253861"/>
            <a:ext cx="1033585" cy="814647"/>
            <a:chOff x="3471913" y="166255"/>
            <a:chExt cx="1510145" cy="81464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BD4510A-4FB1-08CE-DCF5-1ED6248989D7}"/>
                </a:ext>
              </a:extLst>
            </p:cNvPr>
            <p:cNvCxnSpPr>
              <a:cxnSpLocks/>
            </p:cNvCxnSpPr>
            <p:nvPr/>
          </p:nvCxnSpPr>
          <p:spPr>
            <a:xfrm>
              <a:off x="3471913" y="166255"/>
              <a:ext cx="0" cy="81464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3554C2F-831A-7BF2-6206-BEAE7ADF3F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71913" y="980902"/>
              <a:ext cx="151014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7FD61CB-B357-8132-9349-ADEB3870451B}"/>
              </a:ext>
            </a:extLst>
          </p:cNvPr>
          <p:cNvCxnSpPr/>
          <p:nvPr/>
        </p:nvCxnSpPr>
        <p:spPr>
          <a:xfrm>
            <a:off x="6676889" y="753379"/>
            <a:ext cx="1033585" cy="0"/>
          </a:xfrm>
          <a:prstGeom prst="lin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91AFA89-E6A2-B3B6-D873-D4EFABCFEC75}"/>
              </a:ext>
            </a:extLst>
          </p:cNvPr>
          <p:cNvSpPr txBox="1"/>
          <p:nvPr/>
        </p:nvSpPr>
        <p:spPr>
          <a:xfrm>
            <a:off x="2797337" y="481106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TLR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87C949-A625-9C0F-B602-93197E9E59C6}"/>
              </a:ext>
            </a:extLst>
          </p:cNvPr>
          <p:cNvSpPr txBox="1"/>
          <p:nvPr/>
        </p:nvSpPr>
        <p:spPr>
          <a:xfrm>
            <a:off x="5909067" y="461665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BCR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01F753-1C2B-90C7-0C39-3EDC62B068C9}"/>
              </a:ext>
            </a:extLst>
          </p:cNvPr>
          <p:cNvSpPr txBox="1"/>
          <p:nvPr/>
        </p:nvSpPr>
        <p:spPr>
          <a:xfrm>
            <a:off x="8720087" y="2866775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NIK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CD97FF-2DBB-A24D-A8F7-5518C260E80E}"/>
              </a:ext>
            </a:extLst>
          </p:cNvPr>
          <p:cNvSpPr txBox="1"/>
          <p:nvPr/>
        </p:nvSpPr>
        <p:spPr>
          <a:xfrm>
            <a:off x="55346" y="27009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(well 6 really)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96F9FFF-8D1A-097B-E8C5-35D45EDFEB61}"/>
              </a:ext>
            </a:extLst>
          </p:cNvPr>
          <p:cNvGrpSpPr/>
          <p:nvPr/>
        </p:nvGrpSpPr>
        <p:grpSpPr>
          <a:xfrm>
            <a:off x="4625187" y="253861"/>
            <a:ext cx="1033585" cy="814647"/>
            <a:chOff x="3471913" y="166255"/>
            <a:chExt cx="1510145" cy="81464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C89B7D0-FAF7-55E0-B925-065935A66E24}"/>
                </a:ext>
              </a:extLst>
            </p:cNvPr>
            <p:cNvCxnSpPr>
              <a:cxnSpLocks/>
            </p:cNvCxnSpPr>
            <p:nvPr/>
          </p:nvCxnSpPr>
          <p:spPr>
            <a:xfrm>
              <a:off x="3471913" y="166255"/>
              <a:ext cx="0" cy="81464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757C86E-7CD2-E8C7-26B3-DE1E4984F1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71913" y="980902"/>
              <a:ext cx="151014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reeform 10">
            <a:extLst>
              <a:ext uri="{FF2B5EF4-FFF2-40B4-BE49-F238E27FC236}">
                <a16:creationId xmlns:a16="http://schemas.microsoft.com/office/drawing/2014/main" id="{0EBC9911-EAC1-C883-B33F-FB21532EA14C}"/>
              </a:ext>
            </a:extLst>
          </p:cNvPr>
          <p:cNvSpPr/>
          <p:nvPr/>
        </p:nvSpPr>
        <p:spPr>
          <a:xfrm>
            <a:off x="4640186" y="488656"/>
            <a:ext cx="1060704" cy="529444"/>
          </a:xfrm>
          <a:custGeom>
            <a:avLst/>
            <a:gdLst>
              <a:gd name="connsiteX0" fmla="*/ 0 w 1060704"/>
              <a:gd name="connsiteY0" fmla="*/ 342662 h 529444"/>
              <a:gd name="connsiteX1" fmla="*/ 170688 w 1060704"/>
              <a:gd name="connsiteY1" fmla="*/ 1286 h 529444"/>
              <a:gd name="connsiteX2" fmla="*/ 633984 w 1060704"/>
              <a:gd name="connsiteY2" fmla="*/ 452390 h 529444"/>
              <a:gd name="connsiteX3" fmla="*/ 1060704 w 1060704"/>
              <a:gd name="connsiteY3" fmla="*/ 525542 h 52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704" h="529444">
                <a:moveTo>
                  <a:pt x="0" y="342662"/>
                </a:moveTo>
                <a:cubicBezTo>
                  <a:pt x="32512" y="162830"/>
                  <a:pt x="65024" y="-17002"/>
                  <a:pt x="170688" y="1286"/>
                </a:cubicBezTo>
                <a:cubicBezTo>
                  <a:pt x="276352" y="19574"/>
                  <a:pt x="485648" y="365014"/>
                  <a:pt x="633984" y="452390"/>
                </a:cubicBezTo>
                <a:cubicBezTo>
                  <a:pt x="782320" y="539766"/>
                  <a:pt x="921512" y="532654"/>
                  <a:pt x="1060704" y="525542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56CE8-1C3E-0651-A73C-B46CBC01B598}"/>
              </a:ext>
            </a:extLst>
          </p:cNvPr>
          <p:cNvCxnSpPr/>
          <p:nvPr/>
        </p:nvCxnSpPr>
        <p:spPr>
          <a:xfrm>
            <a:off x="3398424" y="750299"/>
            <a:ext cx="1033585" cy="0"/>
          </a:xfrm>
          <a:prstGeom prst="lin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8007CBD-62FD-403B-05B8-30F8268DD28D}"/>
              </a:ext>
            </a:extLst>
          </p:cNvPr>
          <p:cNvSpPr txBox="1"/>
          <p:nvPr/>
        </p:nvSpPr>
        <p:spPr>
          <a:xfrm>
            <a:off x="3340553" y="-74688"/>
            <a:ext cx="132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Steady state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25E4C6-4BC2-7AFF-809B-E536E5E38CD0}"/>
              </a:ext>
            </a:extLst>
          </p:cNvPr>
          <p:cNvSpPr txBox="1"/>
          <p:nvPr/>
        </p:nvSpPr>
        <p:spPr>
          <a:xfrm>
            <a:off x="4634398" y="-69355"/>
            <a:ext cx="132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Time course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1316324-782E-8B30-1B1B-6882E832E819}"/>
              </a:ext>
            </a:extLst>
          </p:cNvPr>
          <p:cNvGrpSpPr/>
          <p:nvPr/>
        </p:nvGrpSpPr>
        <p:grpSpPr>
          <a:xfrm>
            <a:off x="7844357" y="253861"/>
            <a:ext cx="1033585" cy="814647"/>
            <a:chOff x="3471913" y="166255"/>
            <a:chExt cx="1510145" cy="81464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AB19212-EF9F-1520-405F-929A7757AB9C}"/>
                </a:ext>
              </a:extLst>
            </p:cNvPr>
            <p:cNvCxnSpPr>
              <a:cxnSpLocks/>
            </p:cNvCxnSpPr>
            <p:nvPr/>
          </p:nvCxnSpPr>
          <p:spPr>
            <a:xfrm>
              <a:off x="3471913" y="166255"/>
              <a:ext cx="0" cy="81464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6B30CCC-A97D-FC35-9008-4FA6310509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71913" y="980902"/>
              <a:ext cx="151014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2FF019E-8106-23C9-B725-A456452A6685}"/>
              </a:ext>
            </a:extLst>
          </p:cNvPr>
          <p:cNvCxnSpPr/>
          <p:nvPr/>
        </p:nvCxnSpPr>
        <p:spPr>
          <a:xfrm>
            <a:off x="7844357" y="765570"/>
            <a:ext cx="1033585" cy="0"/>
          </a:xfrm>
          <a:prstGeom prst="lin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44EDEE5-9777-43BA-8102-86D49FFBC9C2}"/>
              </a:ext>
            </a:extLst>
          </p:cNvPr>
          <p:cNvSpPr txBox="1"/>
          <p:nvPr/>
        </p:nvSpPr>
        <p:spPr>
          <a:xfrm>
            <a:off x="6505644" y="-80021"/>
            <a:ext cx="132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Steady state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D9561D-4482-BEC3-090B-3F62A5203502}"/>
              </a:ext>
            </a:extLst>
          </p:cNvPr>
          <p:cNvSpPr txBox="1"/>
          <p:nvPr/>
        </p:nvSpPr>
        <p:spPr>
          <a:xfrm>
            <a:off x="7799489" y="-74688"/>
            <a:ext cx="132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Time course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501BA0F-44A9-E3B8-DA01-ABEE54FF50C9}"/>
              </a:ext>
            </a:extLst>
          </p:cNvPr>
          <p:cNvGrpSpPr/>
          <p:nvPr/>
        </p:nvGrpSpPr>
        <p:grpSpPr>
          <a:xfrm>
            <a:off x="9231766" y="2614353"/>
            <a:ext cx="1033585" cy="814647"/>
            <a:chOff x="3471913" y="166255"/>
            <a:chExt cx="1510145" cy="814647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B5BF6C4-B624-EB4A-62D5-313C515E1ECF}"/>
                </a:ext>
              </a:extLst>
            </p:cNvPr>
            <p:cNvCxnSpPr>
              <a:cxnSpLocks/>
            </p:cNvCxnSpPr>
            <p:nvPr/>
          </p:nvCxnSpPr>
          <p:spPr>
            <a:xfrm>
              <a:off x="3471913" y="166255"/>
              <a:ext cx="0" cy="81464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F96BBB7-6009-A69D-A5E7-3C4D689AD3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71913" y="980902"/>
              <a:ext cx="151014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1C59C97-499B-258C-8840-F2B58F652E3A}"/>
              </a:ext>
            </a:extLst>
          </p:cNvPr>
          <p:cNvCxnSpPr/>
          <p:nvPr/>
        </p:nvCxnSpPr>
        <p:spPr>
          <a:xfrm>
            <a:off x="9231766" y="3113871"/>
            <a:ext cx="1033585" cy="0"/>
          </a:xfrm>
          <a:prstGeom prst="lin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519A64B-34ED-4216-CD35-EC304A7E6C41}"/>
              </a:ext>
            </a:extLst>
          </p:cNvPr>
          <p:cNvGrpSpPr/>
          <p:nvPr/>
        </p:nvGrpSpPr>
        <p:grpSpPr>
          <a:xfrm>
            <a:off x="10399234" y="2614353"/>
            <a:ext cx="1033585" cy="814647"/>
            <a:chOff x="3471913" y="166255"/>
            <a:chExt cx="1510145" cy="81464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488E7EA-5144-9B76-8032-5727F0C61EBC}"/>
                </a:ext>
              </a:extLst>
            </p:cNvPr>
            <p:cNvCxnSpPr>
              <a:cxnSpLocks/>
            </p:cNvCxnSpPr>
            <p:nvPr/>
          </p:nvCxnSpPr>
          <p:spPr>
            <a:xfrm>
              <a:off x="3471913" y="166255"/>
              <a:ext cx="0" cy="81464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23C172B-8EDF-E699-EDE6-44A7316034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71913" y="980902"/>
              <a:ext cx="151014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7D0AFD0-ACC8-084E-5F3A-E6A98F22C8C1}"/>
              </a:ext>
            </a:extLst>
          </p:cNvPr>
          <p:cNvCxnSpPr/>
          <p:nvPr/>
        </p:nvCxnSpPr>
        <p:spPr>
          <a:xfrm>
            <a:off x="10399234" y="3126062"/>
            <a:ext cx="1033585" cy="0"/>
          </a:xfrm>
          <a:prstGeom prst="lin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C1C790C8-C990-3A0A-BD85-D8E3B240EE6A}"/>
              </a:ext>
            </a:extLst>
          </p:cNvPr>
          <p:cNvSpPr txBox="1"/>
          <p:nvPr/>
        </p:nvSpPr>
        <p:spPr>
          <a:xfrm>
            <a:off x="9060521" y="2280471"/>
            <a:ext cx="132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Steady state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A41C14E-2B7E-D143-4F00-52160B5AF7D2}"/>
              </a:ext>
            </a:extLst>
          </p:cNvPr>
          <p:cNvSpPr txBox="1"/>
          <p:nvPr/>
        </p:nvSpPr>
        <p:spPr>
          <a:xfrm>
            <a:off x="10354366" y="2285804"/>
            <a:ext cx="132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Time course</a:t>
            </a:r>
          </a:p>
        </p:txBody>
      </p:sp>
    </p:spTree>
    <p:extLst>
      <p:ext uri="{BB962C8B-B14F-4D97-AF65-F5344CB8AC3E}">
        <p14:creationId xmlns:p14="http://schemas.microsoft.com/office/powerpoint/2010/main" val="2288387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cell cycle&#10;&#10;Description automatically generated">
            <a:extLst>
              <a:ext uri="{FF2B5EF4-FFF2-40B4-BE49-F238E27FC236}">
                <a16:creationId xmlns:a16="http://schemas.microsoft.com/office/drawing/2014/main" id="{4C1A736C-CEF2-A287-9D7E-058AE3523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913" y="1172478"/>
            <a:ext cx="5248174" cy="56855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5A3ACD-B217-6112-C612-0308D437758A}"/>
              </a:ext>
            </a:extLst>
          </p:cNvPr>
          <p:cNvSpPr txBox="1"/>
          <p:nvPr/>
        </p:nvSpPr>
        <p:spPr>
          <a:xfrm>
            <a:off x="55346" y="0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 Inputs: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B3C0C2-3B47-B827-E69A-BF87FB8FC0F8}"/>
              </a:ext>
            </a:extLst>
          </p:cNvPr>
          <p:cNvGrpSpPr/>
          <p:nvPr/>
        </p:nvGrpSpPr>
        <p:grpSpPr>
          <a:xfrm>
            <a:off x="3398424" y="238590"/>
            <a:ext cx="1033585" cy="814647"/>
            <a:chOff x="3471913" y="166255"/>
            <a:chExt cx="1510145" cy="814647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189FF42-E3CF-C2B4-5BB4-52213A9394F1}"/>
                </a:ext>
              </a:extLst>
            </p:cNvPr>
            <p:cNvCxnSpPr>
              <a:cxnSpLocks/>
            </p:cNvCxnSpPr>
            <p:nvPr/>
          </p:nvCxnSpPr>
          <p:spPr>
            <a:xfrm>
              <a:off x="3471913" y="166255"/>
              <a:ext cx="0" cy="81464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8A648A0-3EC8-2935-01EF-5D6317543F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71913" y="980902"/>
              <a:ext cx="151014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9191E7-5385-764A-447B-D46664DD14B1}"/>
              </a:ext>
            </a:extLst>
          </p:cNvPr>
          <p:cNvGrpSpPr/>
          <p:nvPr/>
        </p:nvGrpSpPr>
        <p:grpSpPr>
          <a:xfrm>
            <a:off x="6676889" y="253861"/>
            <a:ext cx="1033585" cy="814647"/>
            <a:chOff x="3471913" y="166255"/>
            <a:chExt cx="1510145" cy="81464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BD4510A-4FB1-08CE-DCF5-1ED6248989D7}"/>
                </a:ext>
              </a:extLst>
            </p:cNvPr>
            <p:cNvCxnSpPr>
              <a:cxnSpLocks/>
            </p:cNvCxnSpPr>
            <p:nvPr/>
          </p:nvCxnSpPr>
          <p:spPr>
            <a:xfrm>
              <a:off x="3471913" y="166255"/>
              <a:ext cx="0" cy="81464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3554C2F-831A-7BF2-6206-BEAE7ADF3F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71913" y="980902"/>
              <a:ext cx="151014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7FD61CB-B357-8132-9349-ADEB3870451B}"/>
              </a:ext>
            </a:extLst>
          </p:cNvPr>
          <p:cNvCxnSpPr>
            <a:cxnSpLocks/>
          </p:cNvCxnSpPr>
          <p:nvPr/>
        </p:nvCxnSpPr>
        <p:spPr>
          <a:xfrm>
            <a:off x="6676889" y="850438"/>
            <a:ext cx="1033585" cy="0"/>
          </a:xfrm>
          <a:prstGeom prst="lin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91AFA89-E6A2-B3B6-D873-D4EFABCFEC75}"/>
              </a:ext>
            </a:extLst>
          </p:cNvPr>
          <p:cNvSpPr txBox="1"/>
          <p:nvPr/>
        </p:nvSpPr>
        <p:spPr>
          <a:xfrm>
            <a:off x="2797337" y="481106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TLR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87C949-A625-9C0F-B602-93197E9E59C6}"/>
              </a:ext>
            </a:extLst>
          </p:cNvPr>
          <p:cNvSpPr txBox="1"/>
          <p:nvPr/>
        </p:nvSpPr>
        <p:spPr>
          <a:xfrm>
            <a:off x="5909067" y="461665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BCR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01F753-1C2B-90C7-0C39-3EDC62B068C9}"/>
              </a:ext>
            </a:extLst>
          </p:cNvPr>
          <p:cNvSpPr txBox="1"/>
          <p:nvPr/>
        </p:nvSpPr>
        <p:spPr>
          <a:xfrm>
            <a:off x="8720087" y="2866775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NIK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CD97FF-2DBB-A24D-A8F7-5518C260E80E}"/>
              </a:ext>
            </a:extLst>
          </p:cNvPr>
          <p:cNvSpPr txBox="1"/>
          <p:nvPr/>
        </p:nvSpPr>
        <p:spPr>
          <a:xfrm>
            <a:off x="55346" y="27009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(well 6 really)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96F9FFF-8D1A-097B-E8C5-35D45EDFEB61}"/>
              </a:ext>
            </a:extLst>
          </p:cNvPr>
          <p:cNvGrpSpPr/>
          <p:nvPr/>
        </p:nvGrpSpPr>
        <p:grpSpPr>
          <a:xfrm>
            <a:off x="4625187" y="253861"/>
            <a:ext cx="1033585" cy="814647"/>
            <a:chOff x="3471913" y="166255"/>
            <a:chExt cx="1510145" cy="81464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C89B7D0-FAF7-55E0-B925-065935A66E24}"/>
                </a:ext>
              </a:extLst>
            </p:cNvPr>
            <p:cNvCxnSpPr>
              <a:cxnSpLocks/>
            </p:cNvCxnSpPr>
            <p:nvPr/>
          </p:nvCxnSpPr>
          <p:spPr>
            <a:xfrm>
              <a:off x="3471913" y="166255"/>
              <a:ext cx="0" cy="81464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757C86E-7CD2-E8C7-26B3-DE1E4984F1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71913" y="980902"/>
              <a:ext cx="151014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56CE8-1C3E-0651-A73C-B46CBC01B598}"/>
              </a:ext>
            </a:extLst>
          </p:cNvPr>
          <p:cNvCxnSpPr/>
          <p:nvPr/>
        </p:nvCxnSpPr>
        <p:spPr>
          <a:xfrm>
            <a:off x="3398424" y="750299"/>
            <a:ext cx="1033585" cy="0"/>
          </a:xfrm>
          <a:prstGeom prst="lin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8007CBD-62FD-403B-05B8-30F8268DD28D}"/>
              </a:ext>
            </a:extLst>
          </p:cNvPr>
          <p:cNvSpPr txBox="1"/>
          <p:nvPr/>
        </p:nvSpPr>
        <p:spPr>
          <a:xfrm>
            <a:off x="3340553" y="-74688"/>
            <a:ext cx="132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Steady state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25E4C6-4BC2-7AFF-809B-E536E5E38CD0}"/>
              </a:ext>
            </a:extLst>
          </p:cNvPr>
          <p:cNvSpPr txBox="1"/>
          <p:nvPr/>
        </p:nvSpPr>
        <p:spPr>
          <a:xfrm>
            <a:off x="4634398" y="-69355"/>
            <a:ext cx="132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Time course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1316324-782E-8B30-1B1B-6882E832E819}"/>
              </a:ext>
            </a:extLst>
          </p:cNvPr>
          <p:cNvGrpSpPr/>
          <p:nvPr/>
        </p:nvGrpSpPr>
        <p:grpSpPr>
          <a:xfrm>
            <a:off x="7844357" y="253861"/>
            <a:ext cx="1033585" cy="814647"/>
            <a:chOff x="3471913" y="166255"/>
            <a:chExt cx="1510145" cy="81464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AB19212-EF9F-1520-405F-929A7757AB9C}"/>
                </a:ext>
              </a:extLst>
            </p:cNvPr>
            <p:cNvCxnSpPr>
              <a:cxnSpLocks/>
            </p:cNvCxnSpPr>
            <p:nvPr/>
          </p:nvCxnSpPr>
          <p:spPr>
            <a:xfrm>
              <a:off x="3471913" y="166255"/>
              <a:ext cx="0" cy="81464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6B30CCC-A97D-FC35-9008-4FA6310509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71913" y="980902"/>
              <a:ext cx="151014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2FF019E-8106-23C9-B725-A456452A6685}"/>
              </a:ext>
            </a:extLst>
          </p:cNvPr>
          <p:cNvCxnSpPr/>
          <p:nvPr/>
        </p:nvCxnSpPr>
        <p:spPr>
          <a:xfrm>
            <a:off x="7835175" y="850438"/>
            <a:ext cx="1033585" cy="0"/>
          </a:xfrm>
          <a:prstGeom prst="lin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44EDEE5-9777-43BA-8102-86D49FFBC9C2}"/>
              </a:ext>
            </a:extLst>
          </p:cNvPr>
          <p:cNvSpPr txBox="1"/>
          <p:nvPr/>
        </p:nvSpPr>
        <p:spPr>
          <a:xfrm>
            <a:off x="6505644" y="-80021"/>
            <a:ext cx="132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Steady state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D9561D-4482-BEC3-090B-3F62A5203502}"/>
              </a:ext>
            </a:extLst>
          </p:cNvPr>
          <p:cNvSpPr txBox="1"/>
          <p:nvPr/>
        </p:nvSpPr>
        <p:spPr>
          <a:xfrm>
            <a:off x="7799489" y="-74688"/>
            <a:ext cx="132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Time course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501BA0F-44A9-E3B8-DA01-ABEE54FF50C9}"/>
              </a:ext>
            </a:extLst>
          </p:cNvPr>
          <p:cNvGrpSpPr/>
          <p:nvPr/>
        </p:nvGrpSpPr>
        <p:grpSpPr>
          <a:xfrm>
            <a:off x="9231766" y="2614353"/>
            <a:ext cx="1033585" cy="814647"/>
            <a:chOff x="3471913" y="166255"/>
            <a:chExt cx="1510145" cy="814647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B5BF6C4-B624-EB4A-62D5-313C515E1ECF}"/>
                </a:ext>
              </a:extLst>
            </p:cNvPr>
            <p:cNvCxnSpPr>
              <a:cxnSpLocks/>
            </p:cNvCxnSpPr>
            <p:nvPr/>
          </p:nvCxnSpPr>
          <p:spPr>
            <a:xfrm>
              <a:off x="3471913" y="166255"/>
              <a:ext cx="0" cy="81464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F96BBB7-6009-A69D-A5E7-3C4D689AD3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71913" y="980902"/>
              <a:ext cx="151014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1C59C97-499B-258C-8840-F2B58F652E3A}"/>
              </a:ext>
            </a:extLst>
          </p:cNvPr>
          <p:cNvCxnSpPr/>
          <p:nvPr/>
        </p:nvCxnSpPr>
        <p:spPr>
          <a:xfrm>
            <a:off x="9231766" y="3113871"/>
            <a:ext cx="1033585" cy="0"/>
          </a:xfrm>
          <a:prstGeom prst="lin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519A64B-34ED-4216-CD35-EC304A7E6C41}"/>
              </a:ext>
            </a:extLst>
          </p:cNvPr>
          <p:cNvGrpSpPr/>
          <p:nvPr/>
        </p:nvGrpSpPr>
        <p:grpSpPr>
          <a:xfrm>
            <a:off x="10399234" y="2614353"/>
            <a:ext cx="1033585" cy="814647"/>
            <a:chOff x="3471913" y="166255"/>
            <a:chExt cx="1510145" cy="81464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488E7EA-5144-9B76-8032-5727F0C61EBC}"/>
                </a:ext>
              </a:extLst>
            </p:cNvPr>
            <p:cNvCxnSpPr>
              <a:cxnSpLocks/>
            </p:cNvCxnSpPr>
            <p:nvPr/>
          </p:nvCxnSpPr>
          <p:spPr>
            <a:xfrm>
              <a:off x="3471913" y="166255"/>
              <a:ext cx="0" cy="81464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23C172B-8EDF-E699-EDE6-44A7316034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71913" y="980902"/>
              <a:ext cx="151014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7D0AFD0-ACC8-084E-5F3A-E6A98F22C8C1}"/>
              </a:ext>
            </a:extLst>
          </p:cNvPr>
          <p:cNvCxnSpPr/>
          <p:nvPr/>
        </p:nvCxnSpPr>
        <p:spPr>
          <a:xfrm>
            <a:off x="10399234" y="3126062"/>
            <a:ext cx="1033585" cy="0"/>
          </a:xfrm>
          <a:prstGeom prst="lin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C1C790C8-C990-3A0A-BD85-D8E3B240EE6A}"/>
              </a:ext>
            </a:extLst>
          </p:cNvPr>
          <p:cNvSpPr txBox="1"/>
          <p:nvPr/>
        </p:nvSpPr>
        <p:spPr>
          <a:xfrm>
            <a:off x="9060521" y="2280471"/>
            <a:ext cx="132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Steady state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A41C14E-2B7E-D143-4F00-52160B5AF7D2}"/>
              </a:ext>
            </a:extLst>
          </p:cNvPr>
          <p:cNvSpPr txBox="1"/>
          <p:nvPr/>
        </p:nvSpPr>
        <p:spPr>
          <a:xfrm>
            <a:off x="10354366" y="2285804"/>
            <a:ext cx="132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Time course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8403ADE-4834-2079-3D27-4B560ED74A87}"/>
              </a:ext>
            </a:extLst>
          </p:cNvPr>
          <p:cNvCxnSpPr>
            <a:cxnSpLocks/>
          </p:cNvCxnSpPr>
          <p:nvPr/>
        </p:nvCxnSpPr>
        <p:spPr>
          <a:xfrm>
            <a:off x="6676889" y="585715"/>
            <a:ext cx="1033585" cy="0"/>
          </a:xfrm>
          <a:prstGeom prst="lin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59CD7-8ABE-9322-56F6-E2CCEA574D10}"/>
              </a:ext>
            </a:extLst>
          </p:cNvPr>
          <p:cNvCxnSpPr/>
          <p:nvPr/>
        </p:nvCxnSpPr>
        <p:spPr>
          <a:xfrm>
            <a:off x="7844357" y="585715"/>
            <a:ext cx="1033585" cy="0"/>
          </a:xfrm>
          <a:prstGeom prst="lin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Freeform 19">
            <a:extLst>
              <a:ext uri="{FF2B5EF4-FFF2-40B4-BE49-F238E27FC236}">
                <a16:creationId xmlns:a16="http://schemas.microsoft.com/office/drawing/2014/main" id="{7264A2C2-8CB9-AB13-9343-1DE8B5AA907D}"/>
              </a:ext>
            </a:extLst>
          </p:cNvPr>
          <p:cNvSpPr/>
          <p:nvPr/>
        </p:nvSpPr>
        <p:spPr>
          <a:xfrm>
            <a:off x="4640186" y="488656"/>
            <a:ext cx="1060704" cy="529444"/>
          </a:xfrm>
          <a:custGeom>
            <a:avLst/>
            <a:gdLst>
              <a:gd name="connsiteX0" fmla="*/ 0 w 1060704"/>
              <a:gd name="connsiteY0" fmla="*/ 342662 h 529444"/>
              <a:gd name="connsiteX1" fmla="*/ 170688 w 1060704"/>
              <a:gd name="connsiteY1" fmla="*/ 1286 h 529444"/>
              <a:gd name="connsiteX2" fmla="*/ 633984 w 1060704"/>
              <a:gd name="connsiteY2" fmla="*/ 452390 h 529444"/>
              <a:gd name="connsiteX3" fmla="*/ 1060704 w 1060704"/>
              <a:gd name="connsiteY3" fmla="*/ 525542 h 52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704" h="529444">
                <a:moveTo>
                  <a:pt x="0" y="342662"/>
                </a:moveTo>
                <a:cubicBezTo>
                  <a:pt x="32512" y="162830"/>
                  <a:pt x="65024" y="-17002"/>
                  <a:pt x="170688" y="1286"/>
                </a:cubicBezTo>
                <a:cubicBezTo>
                  <a:pt x="276352" y="19574"/>
                  <a:pt x="485648" y="365014"/>
                  <a:pt x="633984" y="452390"/>
                </a:cubicBezTo>
                <a:cubicBezTo>
                  <a:pt x="782320" y="539766"/>
                  <a:pt x="921512" y="532654"/>
                  <a:pt x="1060704" y="525542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D42D84-4897-5D09-E5B6-A02A964039FA}"/>
              </a:ext>
            </a:extLst>
          </p:cNvPr>
          <p:cNvSpPr txBox="1"/>
          <p:nvPr/>
        </p:nvSpPr>
        <p:spPr>
          <a:xfrm>
            <a:off x="48523" y="5223857"/>
            <a:ext cx="3674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do different levels of basal BCR signalling affect response to TLR activation?</a:t>
            </a:r>
          </a:p>
        </p:txBody>
      </p:sp>
    </p:spTree>
    <p:extLst>
      <p:ext uri="{BB962C8B-B14F-4D97-AF65-F5344CB8AC3E}">
        <p14:creationId xmlns:p14="http://schemas.microsoft.com/office/powerpoint/2010/main" val="103133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E2A16-D3E0-D3F2-E4D1-097047A1F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Practical </a:t>
            </a:r>
            <a:r>
              <a:rPr lang="en-GB" dirty="0" err="1">
                <a:cs typeface="Calibri Light"/>
              </a:rPr>
              <a:t>Tast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D195D-D611-2C0C-5540-AF3B58EA3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cs typeface="Calibri"/>
              </a:rPr>
              <a:t>Let’s do some modelling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cs typeface="Calibri"/>
              </a:rPr>
              <a:t>Head to: </a:t>
            </a:r>
            <a:r>
              <a:rPr lang="en-GB" dirty="0">
                <a:cs typeface="Calibri"/>
                <a:hlinkClick r:id="rId2"/>
              </a:rPr>
              <a:t>www.Mitchell.science/ssc</a:t>
            </a:r>
            <a:r>
              <a:rPr lang="en-GB" dirty="0">
                <a:cs typeface="Calibri"/>
              </a:rPr>
              <a:t> and login to the teaching server.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cs typeface="Calibri"/>
              </a:rPr>
              <a:t>We’ll work through the first half of the sheet together.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cs typeface="Calibri"/>
              </a:rPr>
              <a:t>The second half asks you to try and find drugs for </a:t>
            </a:r>
            <a:r>
              <a:rPr lang="en-GB" dirty="0" err="1">
                <a:cs typeface="Calibri"/>
              </a:rPr>
              <a:t>Waldenstrom's</a:t>
            </a:r>
            <a:r>
              <a:rPr lang="en-GB" dirty="0">
                <a:cs typeface="Calibri"/>
              </a:rPr>
              <a:t> macroglobulinemia</a:t>
            </a:r>
          </a:p>
        </p:txBody>
      </p:sp>
    </p:spTree>
    <p:extLst>
      <p:ext uri="{BB962C8B-B14F-4D97-AF65-F5344CB8AC3E}">
        <p14:creationId xmlns:p14="http://schemas.microsoft.com/office/powerpoint/2010/main" val="2491937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486BF-B447-8C27-A2EE-5506CE4B7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Overview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2AA83-B1FA-00F7-22E2-7BAF45C302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en-US" dirty="0">
                <a:cs typeface="Calibri"/>
              </a:rPr>
              <a:t>Previously</a:t>
            </a:r>
          </a:p>
          <a:p>
            <a:pPr marL="800100" lvl="1" indent="-342900">
              <a:buChar char="•"/>
            </a:pPr>
            <a:r>
              <a:rPr lang="en-US" dirty="0">
                <a:cs typeface="Calibri"/>
              </a:rPr>
              <a:t>We covered population models (SEIR/SIR).</a:t>
            </a:r>
          </a:p>
          <a:p>
            <a:pPr marL="800100" lvl="1" indent="-342900">
              <a:buChar char="•"/>
            </a:pPr>
            <a:endParaRPr lang="en-US" dirty="0">
              <a:ea typeface="Calibri" panose="020F0502020204030204"/>
              <a:cs typeface="Calibri"/>
            </a:endParaRPr>
          </a:p>
          <a:p>
            <a:pPr marL="342900" indent="-342900">
              <a:buChar char="•"/>
            </a:pPr>
            <a:r>
              <a:rPr lang="en-US" dirty="0">
                <a:ea typeface="Calibri" panose="020F0502020204030204"/>
                <a:cs typeface="Calibri"/>
              </a:rPr>
              <a:t>Today</a:t>
            </a:r>
          </a:p>
          <a:p>
            <a:pPr marL="800100" lvl="1" indent="-342900">
              <a:buChar char="•"/>
            </a:pPr>
            <a:r>
              <a:rPr lang="en-US" dirty="0">
                <a:ea typeface="Calibri" panose="020F0502020204030204"/>
                <a:cs typeface="Calibri"/>
              </a:rPr>
              <a:t>Signaling pathway models</a:t>
            </a:r>
            <a:endParaRPr lang="en-GB" dirty="0">
              <a:ea typeface="Calibri" panose="020F0502020204030204"/>
              <a:cs typeface="Calibri"/>
            </a:endParaRPr>
          </a:p>
        </p:txBody>
      </p:sp>
      <p:pic>
        <p:nvPicPr>
          <p:cNvPr id="1026" name="Picture 2" descr="Signaling Pathway 3111 | Hot Sex Picture">
            <a:extLst>
              <a:ext uri="{FF2B5EF4-FFF2-40B4-BE49-F238E27FC236}">
                <a16:creationId xmlns:a16="http://schemas.microsoft.com/office/drawing/2014/main" id="{3651AC7B-7124-7FDF-B0EF-412EF60C6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945" y="874478"/>
            <a:ext cx="5043055" cy="598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57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9BF0E-E7E9-A21B-95FD-5F462DE63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11103"/>
            <a:ext cx="11430000" cy="796925"/>
          </a:xfrm>
        </p:spPr>
        <p:txBody>
          <a:bodyPr/>
          <a:lstStyle/>
          <a:p>
            <a:r>
              <a:rPr lang="en-GB" dirty="0"/>
              <a:t>Diffuse Large B-cell Lymphoma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FE1F3-90D7-F9C4-8CF4-725A88F50A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GB" dirty="0"/>
              <a:t>Most common blood cancer</a:t>
            </a:r>
          </a:p>
          <a:p>
            <a:pPr marL="342900" indent="-342900">
              <a:buFontTx/>
              <a:buChar char="-"/>
            </a:pPr>
            <a:r>
              <a:rPr lang="en-GB" dirty="0"/>
              <a:t>Highly heterogeneous</a:t>
            </a:r>
          </a:p>
          <a:p>
            <a:pPr marL="342900" indent="-342900">
              <a:buFontTx/>
              <a:buChar char="-"/>
            </a:pPr>
            <a:r>
              <a:rPr lang="en-GB" dirty="0"/>
              <a:t>Recurrent mutations in NF-</a:t>
            </a:r>
            <a:r>
              <a:rPr lang="el-GR" dirty="0"/>
              <a:t>κ</a:t>
            </a:r>
            <a:r>
              <a:rPr lang="en-GB" dirty="0"/>
              <a:t>B.</a:t>
            </a:r>
          </a:p>
          <a:p>
            <a:pPr marL="342900" indent="-342900">
              <a:buFontTx/>
              <a:buChar char="-"/>
            </a:pPr>
            <a:r>
              <a:rPr lang="en-GB" dirty="0"/>
              <a:t>Lots of drugs targeting NF-</a:t>
            </a:r>
            <a:r>
              <a:rPr lang="el-GR" dirty="0"/>
              <a:t> κ</a:t>
            </a:r>
            <a:r>
              <a:rPr lang="en-US" dirty="0"/>
              <a:t>B.</a:t>
            </a:r>
          </a:p>
          <a:p>
            <a:pPr marL="342900" indent="-342900">
              <a:buFontTx/>
              <a:buChar char="-"/>
            </a:pPr>
            <a:r>
              <a:rPr lang="en-GB" dirty="0"/>
              <a:t>Patients with NF-</a:t>
            </a:r>
            <a:r>
              <a:rPr lang="el-GR" dirty="0"/>
              <a:t>κ</a:t>
            </a:r>
            <a:r>
              <a:rPr lang="en-US" dirty="0"/>
              <a:t>B mutations have worse prognosis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2F7654-C9AE-BAE0-A7B7-FC747D07E842}"/>
              </a:ext>
            </a:extLst>
          </p:cNvPr>
          <p:cNvSpPr txBox="1"/>
          <p:nvPr/>
        </p:nvSpPr>
        <p:spPr>
          <a:xfrm>
            <a:off x="6316957" y="5517804"/>
            <a:ext cx="5337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Pasqualucci</a:t>
            </a:r>
            <a:r>
              <a:rPr lang="en-US" sz="1000" dirty="0"/>
              <a:t> L, Dalla-</a:t>
            </a:r>
            <a:r>
              <a:rPr lang="en-US" sz="1000" dirty="0" err="1"/>
              <a:t>Favera</a:t>
            </a:r>
            <a:r>
              <a:rPr lang="en-US" sz="1000" dirty="0"/>
              <a:t> R. Genetics of diffuse large B-cell lymphoma. Blood, The Journal of the American Society of Hematology. 2018 May 24;131(21):2307-19.</a:t>
            </a:r>
          </a:p>
          <a:p>
            <a:r>
              <a:rPr lang="en-US" sz="1000" dirty="0"/>
              <a:t>Wright GW, Phelan JD, Coulibaly ZA, </a:t>
            </a:r>
            <a:r>
              <a:rPr lang="en-US" sz="1000" dirty="0" err="1"/>
              <a:t>Roulland</a:t>
            </a:r>
            <a:r>
              <a:rPr lang="en-US" sz="1000" dirty="0"/>
              <a:t> S, Young RM, Wang JQ, Schmitz R, Morin RD, Tang J, Jiang A, </a:t>
            </a:r>
            <a:r>
              <a:rPr lang="en-US" sz="1000" dirty="0" err="1"/>
              <a:t>Bagaev</a:t>
            </a:r>
            <a:r>
              <a:rPr lang="en-US" sz="1000" dirty="0"/>
              <a:t> A. A probabilistic classification tool for genetic subtypes of diffuse large B cell lymphoma with therapeutic implications. Cancer cell. 2020 Apr 13;37(4):551-68.</a:t>
            </a:r>
          </a:p>
          <a:p>
            <a:r>
              <a:rPr lang="en-US" sz="1000" dirty="0" err="1"/>
              <a:t>Chapuy</a:t>
            </a:r>
            <a:r>
              <a:rPr lang="en-US" sz="1000" dirty="0"/>
              <a:t> B, Stewart C, Dunford AJ, Kim J, </a:t>
            </a:r>
            <a:r>
              <a:rPr lang="en-US" sz="1000" dirty="0" err="1"/>
              <a:t>Kamburov</a:t>
            </a:r>
            <a:r>
              <a:rPr lang="en-US" sz="1000" dirty="0"/>
              <a:t> A, Redd RA, Lawrence MS, Roemer MG, Li AJ, </a:t>
            </a:r>
            <a:r>
              <a:rPr lang="en-US" sz="1000" dirty="0" err="1"/>
              <a:t>Ziepert</a:t>
            </a:r>
            <a:r>
              <a:rPr lang="en-US" sz="1000" dirty="0"/>
              <a:t> M, </a:t>
            </a:r>
            <a:r>
              <a:rPr lang="en-US" sz="1000" dirty="0" err="1"/>
              <a:t>Staiger</a:t>
            </a:r>
            <a:r>
              <a:rPr lang="en-US" sz="1000" dirty="0"/>
              <a:t> AM. Molecular subtypes of diffuse large B cell lymphoma are associated with distinct pathogenic mechanisms and outcomes. Nature medicine. 2018 May;24(5):679-90.</a:t>
            </a:r>
          </a:p>
          <a:p>
            <a:endParaRPr lang="en-US" sz="1000" dirty="0"/>
          </a:p>
        </p:txBody>
      </p:sp>
      <p:pic>
        <p:nvPicPr>
          <p:cNvPr id="6146" name="Picture 2" descr="Disrupted signaling pathways in ABC-DLBCL. ABC-DLBCL is defined by... |  Download Scientific Diagram">
            <a:extLst>
              <a:ext uri="{FF2B5EF4-FFF2-40B4-BE49-F238E27FC236}">
                <a16:creationId xmlns:a16="http://schemas.microsoft.com/office/drawing/2014/main" id="{18451C9F-704A-CF2C-289C-2BDA5A1BE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043" y="776537"/>
            <a:ext cx="6407295" cy="474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BEF2A1-B6E4-FF3D-74BB-51683272A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03" y="4005579"/>
            <a:ext cx="2735601" cy="21713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57767A-4EBB-14B2-CB5D-13C7A1534D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4204" y="4005578"/>
            <a:ext cx="2497092" cy="21713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D5AA44-D275-55EE-D54F-A812B1F4D2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2621" y="5618480"/>
            <a:ext cx="569478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8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9BF0E-E7E9-A21B-95FD-5F462DE63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Waldenström</a:t>
            </a:r>
            <a:r>
              <a:rPr lang="en-GB" dirty="0"/>
              <a:t> Macroglobulinemia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FE1F3-90D7-F9C4-8CF4-725A88F50A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GB" dirty="0"/>
              <a:t>Lymphoma</a:t>
            </a:r>
          </a:p>
          <a:p>
            <a:pPr marL="342900" indent="-342900">
              <a:buFontTx/>
              <a:buChar char="-"/>
            </a:pPr>
            <a:r>
              <a:rPr lang="en-GB" dirty="0"/>
              <a:t>Bone-marrow infiltrating lymphoplasmacytic cells.</a:t>
            </a:r>
          </a:p>
          <a:p>
            <a:pPr marL="342900" indent="-342900">
              <a:buFontTx/>
              <a:buChar char="-"/>
            </a:pPr>
            <a:r>
              <a:rPr lang="en-GB" dirty="0"/>
              <a:t>98% of patients have myd88 L265P mutation</a:t>
            </a:r>
          </a:p>
          <a:p>
            <a:pPr marL="342900" indent="-342900">
              <a:buFontTx/>
              <a:buChar char="-"/>
            </a:pPr>
            <a:r>
              <a:rPr lang="en-GB" dirty="0"/>
              <a:t>Treated with: BTK inhibitors, proteosome inhibitors, chemotherapy, rituximab.</a:t>
            </a:r>
          </a:p>
          <a:p>
            <a:pPr marL="342900" indent="-342900">
              <a:buFontTx/>
              <a:buChar char="-"/>
            </a:pPr>
            <a:r>
              <a:rPr lang="en-GB" dirty="0"/>
              <a:t>Treatment progress slowed, new therapies needed.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E7D0149-07D9-DCF4-7F22-B401FF0D7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956" y="1025525"/>
            <a:ext cx="5509283" cy="446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2F7654-C9AE-BAE0-A7B7-FC747D07E842}"/>
              </a:ext>
            </a:extLst>
          </p:cNvPr>
          <p:cNvSpPr txBox="1"/>
          <p:nvPr/>
        </p:nvSpPr>
        <p:spPr>
          <a:xfrm>
            <a:off x="6316956" y="5729150"/>
            <a:ext cx="5337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Yin X, Chen L, Fan F, Yan H, Zhang Y, Huang Z, Sun C, Hu Y. Trends in incidence and mortality of </a:t>
            </a:r>
            <a:r>
              <a:rPr lang="en-US" sz="1400" dirty="0" err="1"/>
              <a:t>Waldenström</a:t>
            </a:r>
            <a:r>
              <a:rPr lang="en-US" sz="1400" dirty="0"/>
              <a:t> macroglobulinemia: a population-based study. Frontiers in Oncology. 2020 Sep 10;10:1712.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606763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9BF0E-E7E9-A21B-95FD-5F462DE63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we need to understand NF-</a:t>
            </a:r>
            <a:r>
              <a:rPr lang="el-GR" dirty="0"/>
              <a:t>κ</a:t>
            </a:r>
            <a:r>
              <a:rPr lang="en-US" dirty="0"/>
              <a:t>B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FE1F3-90D7-F9C4-8CF4-725A88F50A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GB" dirty="0"/>
              <a:t>Transcription factor, ubiquitously expressed so hard to drug</a:t>
            </a:r>
          </a:p>
          <a:p>
            <a:pPr marL="342900" indent="-342900">
              <a:buFontTx/>
              <a:buChar char="-"/>
            </a:pPr>
            <a:r>
              <a:rPr lang="en-GB" dirty="0"/>
              <a:t>Two pathways</a:t>
            </a:r>
          </a:p>
          <a:p>
            <a:pPr marL="342900" indent="-342900">
              <a:buFontTx/>
              <a:buChar char="-"/>
            </a:pPr>
            <a:r>
              <a:rPr lang="en-GB" dirty="0"/>
              <a:t>Induces cell survival + cell division</a:t>
            </a:r>
          </a:p>
          <a:p>
            <a:pPr marL="342900" indent="-342900">
              <a:buFontTx/>
              <a:buChar char="-"/>
            </a:pPr>
            <a:r>
              <a:rPr lang="en-GB" dirty="0"/>
              <a:t>Required for immune responses</a:t>
            </a:r>
          </a:p>
          <a:p>
            <a:pPr marL="342900" indent="-342900">
              <a:buFontTx/>
              <a:buChar char="-"/>
            </a:pPr>
            <a:r>
              <a:rPr lang="en-GB" dirty="0"/>
              <a:t>Very complicated!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C85FFF-97C6-987E-A01C-0EEB3C621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181" y="1060565"/>
            <a:ext cx="6712819" cy="51163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FD5155-13CB-80AA-2E0B-D5D3ED1D7B4C}"/>
              </a:ext>
            </a:extLst>
          </p:cNvPr>
          <p:cNvSpPr txBox="1"/>
          <p:nvPr/>
        </p:nvSpPr>
        <p:spPr>
          <a:xfrm>
            <a:off x="5479180" y="6075660"/>
            <a:ext cx="6712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O’Donnell A, Pepper C, Mitchell S, Pepper A. NF-kB and the CLL microenvironment. Frontiers in Oncology. 2023 Mar 30;13:1169397.</a:t>
            </a:r>
          </a:p>
        </p:txBody>
      </p:sp>
    </p:spTree>
    <p:extLst>
      <p:ext uri="{BB962C8B-B14F-4D97-AF65-F5344CB8AC3E}">
        <p14:creationId xmlns:p14="http://schemas.microsoft.com/office/powerpoint/2010/main" val="2184598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9BF0E-E7E9-A21B-95FD-5F462DE63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we need to understand NF-</a:t>
            </a:r>
            <a:r>
              <a:rPr lang="el-GR" dirty="0"/>
              <a:t>κ</a:t>
            </a:r>
            <a:r>
              <a:rPr lang="en-US" dirty="0"/>
              <a:t>B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FE1F3-90D7-F9C4-8CF4-725A88F50A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GB" dirty="0"/>
              <a:t>Transcription factor, ubiquitously expressed so hard to drug</a:t>
            </a:r>
          </a:p>
          <a:p>
            <a:pPr marL="342900" indent="-342900">
              <a:buFontTx/>
              <a:buChar char="-"/>
            </a:pPr>
            <a:r>
              <a:rPr lang="en-GB" dirty="0"/>
              <a:t>Two pathways</a:t>
            </a:r>
          </a:p>
          <a:p>
            <a:pPr marL="342900" indent="-342900">
              <a:buFontTx/>
              <a:buChar char="-"/>
            </a:pPr>
            <a:r>
              <a:rPr lang="en-GB" dirty="0"/>
              <a:t>Induces cell survival + cell division</a:t>
            </a:r>
          </a:p>
          <a:p>
            <a:pPr marL="342900" indent="-342900">
              <a:buFontTx/>
              <a:buChar char="-"/>
            </a:pPr>
            <a:r>
              <a:rPr lang="en-GB" dirty="0"/>
              <a:t>Required for immune responses</a:t>
            </a:r>
          </a:p>
          <a:p>
            <a:pPr marL="342900" indent="-342900">
              <a:buFontTx/>
              <a:buChar char="-"/>
            </a:pPr>
            <a:r>
              <a:rPr lang="en-GB" b="1" u="sng" dirty="0"/>
              <a:t>Very complicated!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FD5155-13CB-80AA-2E0B-D5D3ED1D7B4C}"/>
              </a:ext>
            </a:extLst>
          </p:cNvPr>
          <p:cNvSpPr txBox="1"/>
          <p:nvPr/>
        </p:nvSpPr>
        <p:spPr>
          <a:xfrm>
            <a:off x="131545" y="5044131"/>
            <a:ext cx="5654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Mitchell S, </a:t>
            </a:r>
            <a:r>
              <a:rPr lang="en-US" dirty="0" err="1"/>
              <a:t>Tsui</a:t>
            </a:r>
            <a:r>
              <a:rPr lang="en-US" dirty="0"/>
              <a:t> R, Tan ZC, Pack A, Hoffmann A. The NF-</a:t>
            </a:r>
            <a:r>
              <a:rPr lang="el-GR" dirty="0"/>
              <a:t>κ</a:t>
            </a:r>
            <a:r>
              <a:rPr lang="en-US" dirty="0"/>
              <a:t>B </a:t>
            </a:r>
            <a:r>
              <a:rPr lang="en-US" dirty="0" err="1"/>
              <a:t>multidimer</a:t>
            </a:r>
            <a:r>
              <a:rPr lang="en-US" dirty="0"/>
              <a:t> system model: A knowledge base to explore diverse biological contexts. Science signaling. 2023 Mar 14;16(776):eabo2838.</a:t>
            </a:r>
          </a:p>
        </p:txBody>
      </p:sp>
      <p:pic>
        <p:nvPicPr>
          <p:cNvPr id="7" name="Picture 6" descr="A diagram of a cell cycle&#10;&#10;Description automatically generated">
            <a:extLst>
              <a:ext uri="{FF2B5EF4-FFF2-40B4-BE49-F238E27FC236}">
                <a16:creationId xmlns:a16="http://schemas.microsoft.com/office/drawing/2014/main" id="{7C4DDF1E-5775-45F4-C88B-17D492B9AF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37245"/>
            <a:ext cx="6040655" cy="654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60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AE0D0-A5DD-C51E-7B40-3D80719C6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Modelling to help us understand NF-kB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60419F-CFB7-8D0B-50F8-FB33D258E7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7548"/>
          <a:stretch/>
        </p:blipFill>
        <p:spPr>
          <a:xfrm>
            <a:off x="4423718" y="1492250"/>
            <a:ext cx="7768281" cy="193675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47FF269-24CE-8EBE-9B4E-23CD50342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It starts with a picture</a:t>
            </a:r>
          </a:p>
          <a:p>
            <a:pPr marL="0" indent="0">
              <a:buNone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2E95AE-662E-3DD4-447B-19A81AD756CE}"/>
              </a:ext>
            </a:extLst>
          </p:cNvPr>
          <p:cNvSpPr txBox="1"/>
          <p:nvPr/>
        </p:nvSpPr>
        <p:spPr>
          <a:xfrm>
            <a:off x="173620" y="6492875"/>
            <a:ext cx="6486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Mitchell S…. Hoffmann A. Methods in molecular biology. 2015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148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AE0D0-A5DD-C51E-7B40-3D80719C6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What is Systems Biology?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60419F-CFB7-8D0B-50F8-FB33D258E7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629"/>
          <a:stretch/>
        </p:blipFill>
        <p:spPr>
          <a:xfrm>
            <a:off x="4423718" y="1492250"/>
            <a:ext cx="7768281" cy="258548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47FF269-24CE-8EBE-9B4E-23CD50342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It starts with a picture</a:t>
            </a: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We write some equations</a:t>
            </a: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EFC01C-6487-AB1B-BEB2-CE1B0E145E4E}"/>
              </a:ext>
            </a:extLst>
          </p:cNvPr>
          <p:cNvSpPr txBox="1"/>
          <p:nvPr/>
        </p:nvSpPr>
        <p:spPr>
          <a:xfrm>
            <a:off x="173620" y="6492875"/>
            <a:ext cx="6485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Mitchell S…. Hoffmann A. Methods in molecular biology. 2015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538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AE0D0-A5DD-C51E-7B40-3D80719C6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What is Systems Biology?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60419F-CFB7-8D0B-50F8-FB33D258E7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86"/>
          <a:stretch/>
        </p:blipFill>
        <p:spPr>
          <a:xfrm>
            <a:off x="4423718" y="1492250"/>
            <a:ext cx="7768281" cy="304268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47FF269-24CE-8EBE-9B4E-23CD50342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It starts with a picture</a:t>
            </a: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We write some equations</a:t>
            </a: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We turn the equations into code</a:t>
            </a: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8" name="Picture 2" descr="Julia (programming language) - Wikipedia">
            <a:extLst>
              <a:ext uri="{FF2B5EF4-FFF2-40B4-BE49-F238E27FC236}">
                <a16:creationId xmlns:a16="http://schemas.microsoft.com/office/drawing/2014/main" id="{E0150EC5-52CC-DC17-412E-BB24EA125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499" y="3949019"/>
            <a:ext cx="1125323" cy="72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17FB2C-A195-0F69-FD06-DF176E5AFB30}"/>
              </a:ext>
            </a:extLst>
          </p:cNvPr>
          <p:cNvSpPr txBox="1"/>
          <p:nvPr/>
        </p:nvSpPr>
        <p:spPr>
          <a:xfrm>
            <a:off x="173620" y="6492875"/>
            <a:ext cx="6485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Mitchell S…. Hoffmann A. Methods in molecular biology. 2015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265655"/>
      </p:ext>
    </p:extLst>
  </p:cSld>
  <p:clrMapOvr>
    <a:masterClrMapping/>
  </p:clrMapOvr>
</p:sld>
</file>

<file path=ppt/theme/theme1.xml><?xml version="1.0" encoding="utf-8"?>
<a:theme xmlns:a="http://schemas.openxmlformats.org/drawingml/2006/main" name="BSMS 2020-Jul">
  <a:themeElements>
    <a:clrScheme name="BSMS">
      <a:dk1>
        <a:srgbClr val="000000"/>
      </a:dk1>
      <a:lt1>
        <a:srgbClr val="FFFFFF"/>
      </a:lt1>
      <a:dk2>
        <a:srgbClr val="092440"/>
      </a:dk2>
      <a:lt2>
        <a:srgbClr val="EEEBE2"/>
      </a:lt2>
      <a:accent1>
        <a:srgbClr val="0E66B0"/>
      </a:accent1>
      <a:accent2>
        <a:srgbClr val="73934D"/>
      </a:accent2>
      <a:accent3>
        <a:srgbClr val="7828C5"/>
      </a:accent3>
      <a:accent4>
        <a:srgbClr val="C9226E"/>
      </a:accent4>
      <a:accent5>
        <a:srgbClr val="C78A00"/>
      </a:accent5>
      <a:accent6>
        <a:srgbClr val="919091"/>
      </a:accent6>
      <a:hlink>
        <a:srgbClr val="0D65B0"/>
      </a:hlink>
      <a:folHlink>
        <a:srgbClr val="5F1B8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明朝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5299718-5A0D-524D-BCFF-97AE418C8B38}" vid="{AFD06C30-69F8-DF4C-A9BE-48C9BBA836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2b3b332-7c05-4c9e-ac88-8c84810ea636" xsi:nil="true"/>
    <lcf76f155ced4ddcb4097134ff3c332f xmlns="d0cf7155-5292-499e-94b8-ceb291bf61f2">
      <Terms xmlns="http://schemas.microsoft.com/office/infopath/2007/PartnerControls"/>
    </lcf76f155ced4ddcb4097134ff3c332f>
    <Moreinfo_x002e__x002e__x002e_ xmlns="d0cf7155-5292-499e-94b8-ceb291bf61f2" xsi:nil="true"/>
    <Information xmlns="d0cf7155-5292-499e-94b8-ceb291bf61f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6314CD6BFA1D418807532729E508A7" ma:contentTypeVersion="19" ma:contentTypeDescription="Create a new document." ma:contentTypeScope="" ma:versionID="c1b2b7d7bf98a2c10c816d7ed4e6dede">
  <xsd:schema xmlns:xsd="http://www.w3.org/2001/XMLSchema" xmlns:xs="http://www.w3.org/2001/XMLSchema" xmlns:p="http://schemas.microsoft.com/office/2006/metadata/properties" xmlns:ns2="d0cf7155-5292-499e-94b8-ceb291bf61f2" xmlns:ns3="4b675c51-347a-4eaa-9a55-7e0aca984822" xmlns:ns4="b2b3b332-7c05-4c9e-ac88-8c84810ea636" targetNamespace="http://schemas.microsoft.com/office/2006/metadata/properties" ma:root="true" ma:fieldsID="04b2ac9edc2c4080a7e8bd45d3901fba" ns2:_="" ns3:_="" ns4:_="">
    <xsd:import namespace="d0cf7155-5292-499e-94b8-ceb291bf61f2"/>
    <xsd:import namespace="4b675c51-347a-4eaa-9a55-7e0aca984822"/>
    <xsd:import namespace="b2b3b332-7c05-4c9e-ac88-8c84810ea6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oreinfo_x002e__x002e__x002e_" minOccurs="0"/>
                <xsd:element ref="ns2:Informatio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cf7155-5292-499e-94b8-ceb291bf61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620fc26-8289-4c02-81ef-e580eda00c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oreinfo_x002e__x002e__x002e_" ma:index="23" nillable="true" ma:displayName="More info..." ma:format="Dropdown" ma:internalName="Moreinfo_x002e__x002e__x002e_">
      <xsd:simpleType>
        <xsd:restriction base="dms:Note">
          <xsd:maxLength value="255"/>
        </xsd:restriction>
      </xsd:simpleType>
    </xsd:element>
    <xsd:element name="Information" ma:index="24" nillable="true" ma:displayName="Information" ma:format="Dropdown" ma:internalName="Information">
      <xsd:simpleType>
        <xsd:restriction base="dms:Note">
          <xsd:maxLength value="255"/>
        </xsd:restriction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675c51-347a-4eaa-9a55-7e0aca98482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b3b332-7c05-4c9e-ac88-8c84810ea636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5a818d03-a346-4c3a-8b4f-5571c9032df9}" ma:internalName="TaxCatchAll" ma:showField="CatchAllData" ma:web="4b675c51-347a-4eaa-9a55-7e0aca9848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91DFF0-32FE-4E37-A04B-CD659AF4E5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2FD8D5-C065-4D8A-ABEF-3FF392831CC5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elements/1.1/"/>
    <ds:schemaRef ds:uri="d0cf7155-5292-499e-94b8-ceb291bf61f2"/>
    <ds:schemaRef ds:uri="http://purl.org/dc/dcmitype/"/>
    <ds:schemaRef ds:uri="4b675c51-347a-4eaa-9a55-7e0aca984822"/>
    <ds:schemaRef ds:uri="http://schemas.microsoft.com/office/infopath/2007/PartnerControls"/>
    <ds:schemaRef ds:uri="b2b3b332-7c05-4c9e-ac88-8c84810ea636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187238D-F31C-48D3-8629-121C21392E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cf7155-5292-499e-94b8-ceb291bf61f2"/>
    <ds:schemaRef ds:uri="4b675c51-347a-4eaa-9a55-7e0aca984822"/>
    <ds:schemaRef ds:uri="b2b3b332-7c05-4c9e-ac88-8c84810ea6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79</TotalTime>
  <Words>881</Words>
  <Application>Microsoft Macintosh PowerPoint</Application>
  <PresentationFormat>Widescreen</PresentationFormat>
  <Paragraphs>127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BSMS 2020-Jul</vt:lpstr>
      <vt:lpstr>Modelling Signalling</vt:lpstr>
      <vt:lpstr>Overview</vt:lpstr>
      <vt:lpstr>Diffuse Large B-cell Lymphoma</vt:lpstr>
      <vt:lpstr>Waldenström Macroglobulinemia</vt:lpstr>
      <vt:lpstr>So we need to understand NF-κB</vt:lpstr>
      <vt:lpstr>So we need to understand NF-κB</vt:lpstr>
      <vt:lpstr>Modelling to help us understand NF-kB</vt:lpstr>
      <vt:lpstr>What is Systems Biology?</vt:lpstr>
      <vt:lpstr>What is Systems Biology?</vt:lpstr>
      <vt:lpstr>What is Systems Biology?</vt:lpstr>
      <vt:lpstr>What is Systems Biology?</vt:lpstr>
      <vt:lpstr>What is Systems Biology?</vt:lpstr>
      <vt:lpstr>PowerPoint Presentation</vt:lpstr>
      <vt:lpstr>PowerPoint Presentation</vt:lpstr>
      <vt:lpstr>PowerPoint Presentation</vt:lpstr>
      <vt:lpstr>PowerPoint Presentation</vt:lpstr>
      <vt:lpstr>Practical Tast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Walters</dc:creator>
  <cp:lastModifiedBy>Simon Mitchell</cp:lastModifiedBy>
  <cp:revision>70</cp:revision>
  <dcterms:created xsi:type="dcterms:W3CDTF">2021-12-16T13:29:44Z</dcterms:created>
  <dcterms:modified xsi:type="dcterms:W3CDTF">2024-03-26T15:32:20Z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0x010100796314CD6BFA1D418807532729E508A7</vt:lpwstr>
  </property>
  <property fmtid="{D5CDD505-2E9C-101B-9397-08002B2CF9AE}" pid="3" name="MediaServiceImageTags">
    <vt:lpwstr/>
  </property>
</Properties>
</file>