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25"/>
  </p:notesMasterIdLst>
  <p:sldIdLst>
    <p:sldId id="256" r:id="rId5"/>
    <p:sldId id="258" r:id="rId6"/>
    <p:sldId id="264" r:id="rId7"/>
    <p:sldId id="262" r:id="rId8"/>
    <p:sldId id="259" r:id="rId9"/>
    <p:sldId id="260" r:id="rId10"/>
    <p:sldId id="261" r:id="rId11"/>
    <p:sldId id="265" r:id="rId12"/>
    <p:sldId id="266" r:id="rId13"/>
    <p:sldId id="275" r:id="rId14"/>
    <p:sldId id="276" r:id="rId15"/>
    <p:sldId id="277" r:id="rId16"/>
    <p:sldId id="278" r:id="rId17"/>
    <p:sldId id="271" r:id="rId18"/>
    <p:sldId id="263" r:id="rId19"/>
    <p:sldId id="279" r:id="rId20"/>
    <p:sldId id="272" r:id="rId21"/>
    <p:sldId id="268" r:id="rId22"/>
    <p:sldId id="267"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4D5"/>
    <a:srgbClr val="EF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B9568-9CBC-F149-A44A-75792AAB059E}" v="1" dt="2025-03-25T13:46:15.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69" autoAdjust="0"/>
    <p:restoredTop sz="77366"/>
  </p:normalViewPr>
  <p:slideViewPr>
    <p:cSldViewPr snapToGrid="0">
      <p:cViewPr varScale="1">
        <p:scale>
          <a:sx n="97" d="100"/>
          <a:sy n="97" d="100"/>
        </p:scale>
        <p:origin x="16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Jayawant" userId="3e71fe84-c071-4151-adce-2132612482c1" providerId="ADAL" clId="{610B9568-9CBC-F149-A44A-75792AAB059E}"/>
    <pc:docChg chg="custSel modSld">
      <pc:chgData name="Eleanor Jayawant" userId="3e71fe84-c071-4151-adce-2132612482c1" providerId="ADAL" clId="{610B9568-9CBC-F149-A44A-75792AAB059E}" dt="2025-03-25T13:46:19.045" v="4" actId="1076"/>
      <pc:docMkLst>
        <pc:docMk/>
      </pc:docMkLst>
      <pc:sldChg chg="addSp delSp modSp mod delAnim">
        <pc:chgData name="Eleanor Jayawant" userId="3e71fe84-c071-4151-adce-2132612482c1" providerId="ADAL" clId="{610B9568-9CBC-F149-A44A-75792AAB059E}" dt="2025-03-25T13:46:19.045" v="4" actId="1076"/>
        <pc:sldMkLst>
          <pc:docMk/>
          <pc:sldMk cId="252734361" sldId="258"/>
        </pc:sldMkLst>
        <pc:spChg chg="add mod">
          <ac:chgData name="Eleanor Jayawant" userId="3e71fe84-c071-4151-adce-2132612482c1" providerId="ADAL" clId="{610B9568-9CBC-F149-A44A-75792AAB059E}" dt="2025-03-25T13:46:19.045" v="4" actId="1076"/>
          <ac:spMkLst>
            <pc:docMk/>
            <pc:sldMk cId="252734361" sldId="258"/>
            <ac:spMk id="3" creationId="{212BD533-A052-875F-40E3-5E39A26169E5}"/>
          </ac:spMkLst>
        </pc:spChg>
        <pc:picChg chg="del">
          <ac:chgData name="Eleanor Jayawant" userId="3e71fe84-c071-4151-adce-2132612482c1" providerId="ADAL" clId="{610B9568-9CBC-F149-A44A-75792AAB059E}" dt="2025-03-25T13:46:10.863" v="0" actId="478"/>
          <ac:picMkLst>
            <pc:docMk/>
            <pc:sldMk cId="252734361" sldId="258"/>
            <ac:picMk id="5" creationId="{A335DD74-1507-4143-9A1F-95E7687A8E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E5427-BB1E-AB42-B83E-50C99CC17C1A}" type="datetimeFigureOut">
              <a:rPr lang="en-GB" smtClean="0"/>
              <a:t>25/03/2025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80424-BE10-1649-8706-B4049F0BE684}" type="slidenum">
              <a:rPr lang="en-GB" smtClean="0"/>
              <a:t>‹#›</a:t>
            </a:fld>
            <a:endParaRPr lang="en-GB"/>
          </a:p>
        </p:txBody>
      </p:sp>
    </p:spTree>
    <p:extLst>
      <p:ext uri="{BB962C8B-B14F-4D97-AF65-F5344CB8AC3E}">
        <p14:creationId xmlns:p14="http://schemas.microsoft.com/office/powerpoint/2010/main" val="260815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bi.ac.uk/pdbe/entry/pdb/6o2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week we heard from Simon about modelling </a:t>
            </a:r>
            <a:r>
              <a:rPr lang="en-GB" dirty="0" err="1"/>
              <a:t>NFkB</a:t>
            </a:r>
            <a:r>
              <a:rPr lang="en-GB" dirty="0"/>
              <a:t>, this week and next week we’ll be be looking at the smallest of the three scales, molecules, and how we can model them using molecular dynamics simulations. Today will be ~20-25 mins me talking, 15 mins activity, 10 mins discussion at end</a:t>
            </a:r>
          </a:p>
        </p:txBody>
      </p:sp>
      <p:sp>
        <p:nvSpPr>
          <p:cNvPr id="4" name="Slide Number Placeholder 3"/>
          <p:cNvSpPr>
            <a:spLocks noGrp="1"/>
          </p:cNvSpPr>
          <p:nvPr>
            <p:ph type="sldNum" sz="quarter" idx="5"/>
          </p:nvPr>
        </p:nvSpPr>
        <p:spPr/>
        <p:txBody>
          <a:bodyPr/>
          <a:lstStyle/>
          <a:p>
            <a:fld id="{F2180424-BE10-1649-8706-B4049F0BE684}" type="slidenum">
              <a:rPr lang="en-GB" smtClean="0"/>
              <a:t>1</a:t>
            </a:fld>
            <a:endParaRPr lang="en-GB"/>
          </a:p>
        </p:txBody>
      </p:sp>
    </p:spTree>
    <p:extLst>
      <p:ext uri="{BB962C8B-B14F-4D97-AF65-F5344CB8AC3E}">
        <p14:creationId xmlns:p14="http://schemas.microsoft.com/office/powerpoint/2010/main" val="76703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10</a:t>
            </a:fld>
            <a:endParaRPr lang="en-GB"/>
          </a:p>
        </p:txBody>
      </p:sp>
    </p:spTree>
    <p:extLst>
      <p:ext uri="{BB962C8B-B14F-4D97-AF65-F5344CB8AC3E}">
        <p14:creationId xmlns:p14="http://schemas.microsoft.com/office/powerpoint/2010/main" val="2412301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11</a:t>
            </a:fld>
            <a:endParaRPr lang="en-GB"/>
          </a:p>
        </p:txBody>
      </p:sp>
    </p:spTree>
    <p:extLst>
      <p:ext uri="{BB962C8B-B14F-4D97-AF65-F5344CB8AC3E}">
        <p14:creationId xmlns:p14="http://schemas.microsoft.com/office/powerpoint/2010/main" val="352031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Output some stuff! We need to be able to get out the sort of properties that we might measure in the lab (e.g. temp/pressure/energy of system)</a:t>
            </a:r>
          </a:p>
        </p:txBody>
      </p:sp>
      <p:sp>
        <p:nvSpPr>
          <p:cNvPr id="4" name="Slide Number Placeholder 3"/>
          <p:cNvSpPr>
            <a:spLocks noGrp="1"/>
          </p:cNvSpPr>
          <p:nvPr>
            <p:ph type="sldNum" sz="quarter" idx="5"/>
          </p:nvPr>
        </p:nvSpPr>
        <p:spPr/>
        <p:txBody>
          <a:bodyPr/>
          <a:lstStyle/>
          <a:p>
            <a:fld id="{F2180424-BE10-1649-8706-B4049F0BE684}" type="slidenum">
              <a:rPr lang="en-GB" smtClean="0"/>
              <a:t>12</a:t>
            </a:fld>
            <a:endParaRPr lang="en-GB"/>
          </a:p>
        </p:txBody>
      </p:sp>
    </p:spTree>
    <p:extLst>
      <p:ext uri="{BB962C8B-B14F-4D97-AF65-F5344CB8AC3E}">
        <p14:creationId xmlns:p14="http://schemas.microsoft.com/office/powerpoint/2010/main" val="147178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Increase time by time step, repeat!</a:t>
            </a:r>
          </a:p>
        </p:txBody>
      </p:sp>
      <p:sp>
        <p:nvSpPr>
          <p:cNvPr id="4" name="Slide Number Placeholder 3"/>
          <p:cNvSpPr>
            <a:spLocks noGrp="1"/>
          </p:cNvSpPr>
          <p:nvPr>
            <p:ph type="sldNum" sz="quarter" idx="5"/>
          </p:nvPr>
        </p:nvSpPr>
        <p:spPr/>
        <p:txBody>
          <a:bodyPr/>
          <a:lstStyle/>
          <a:p>
            <a:fld id="{F2180424-BE10-1649-8706-B4049F0BE684}" type="slidenum">
              <a:rPr lang="en-GB" smtClean="0"/>
              <a:t>13</a:t>
            </a:fld>
            <a:endParaRPr lang="en-GB"/>
          </a:p>
        </p:txBody>
      </p:sp>
    </p:spTree>
    <p:extLst>
      <p:ext uri="{BB962C8B-B14F-4D97-AF65-F5344CB8AC3E}">
        <p14:creationId xmlns:p14="http://schemas.microsoft.com/office/powerpoint/2010/main" val="127344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early days of MD, the microcanonical (NVE; constant number of particles N, volume V and total energy E; Fig. a) ensemble was traditionally used for MD simulations. In such an ensemble, the system remains isolated and unable to exchange energy or particles within its environment. As a result, these conditions do not closely represent experimental environments, which are typically temperature controlled. Instead, it is more appropriate to maintain a constant temperature T and/or pressure P throughout the simulation, to match more closely to the experimental conditions. For this purpose, more recently the canonical (NVT) and isothermal-isobaric (NPT) ensembles (Fig. b and c) are commonly used. In order to run MD simulations in these ensembles, a thermostat or </a:t>
            </a:r>
            <a:r>
              <a:rPr lang="en-GB" sz="1200" kern="1200" dirty="0" err="1">
                <a:solidFill>
                  <a:schemeClr val="tx1"/>
                </a:solidFill>
                <a:effectLst/>
                <a:latin typeface="+mn-lt"/>
                <a:ea typeface="+mn-ea"/>
                <a:cs typeface="+mn-cs"/>
              </a:rPr>
              <a:t>barostat</a:t>
            </a:r>
            <a:r>
              <a:rPr lang="en-GB" sz="1200" kern="1200" dirty="0">
                <a:solidFill>
                  <a:schemeClr val="tx1"/>
                </a:solidFill>
                <a:effectLst/>
                <a:latin typeface="+mn-lt"/>
                <a:ea typeface="+mn-ea"/>
                <a:cs typeface="+mn-cs"/>
              </a:rPr>
              <a:t> is necessary to maintain the constant temperature or pressure of the system.</a:t>
            </a:r>
          </a:p>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14</a:t>
            </a:fld>
            <a:endParaRPr lang="en-GB"/>
          </a:p>
        </p:txBody>
      </p:sp>
    </p:spTree>
    <p:extLst>
      <p:ext uri="{BB962C8B-B14F-4D97-AF65-F5344CB8AC3E}">
        <p14:creationId xmlns:p14="http://schemas.microsoft.com/office/powerpoint/2010/main" val="1597564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order to calculate macroscopic properties of a system, the system size needs to be sufficiently large, which is challenging and computationally expensive to simulate. Periodic boundary conditions (PBC) enable a simulation to be performed using a relatively small number of particles, where the particles experience forces as if they were in a bulk phase. The simulation cell is replicated in all directions to form an infinite lattice of identical cells, so a particle that moves out of the unit cell is replaced by an image particle that enters from the opposite side, thus keeping the number of particles within the unit cell constant, and removing any effects due to boundaries to allow for sampling of bulk macroscopic effects. Each atom interacts with any neighbouring atom or image in the periodic lattice within the interaction cut-off specified by the force field. Therefore, it is important that the unit cell is large enough to accommodate the cut-off and prevent an atom from interacting with its own periodic image.</a:t>
            </a:r>
          </a:p>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15</a:t>
            </a:fld>
            <a:endParaRPr lang="en-GB"/>
          </a:p>
        </p:txBody>
      </p:sp>
    </p:spTree>
    <p:extLst>
      <p:ext uri="{BB962C8B-B14F-4D97-AF65-F5344CB8AC3E}">
        <p14:creationId xmlns:p14="http://schemas.microsoft.com/office/powerpoint/2010/main" val="285903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order to calculate macroscopic properties of a system, the system size needs to be sufficiently large, which is challenging and computationally expensive to simulate. Periodic boundary conditions (PBC) enable a simulation to be performed using a relatively small number of particles, where the particles experience forces as if they were in a bulk phase. The simulation cell is replicated in all directions to form an infinite lattice of identical cells, so a particle that moves out of the unit cell is replaced by an image particle that enters from the opposite side, thus keeping the number of particles within the unit cell constant, and removing any effects due to boundaries to allow for sampling of bulk macroscopic effects. Each atom interacts with any neighbouring atom or image in the periodic lattice within the interaction cut-off specified by the force field. Therefore, it is important that the unit cell is large enough to accommodate the cut-off and prevent an atom from interacting with its own periodic image.</a:t>
            </a:r>
          </a:p>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16</a:t>
            </a:fld>
            <a:endParaRPr lang="en-GB"/>
          </a:p>
        </p:txBody>
      </p:sp>
    </p:spTree>
    <p:extLst>
      <p:ext uri="{BB962C8B-B14F-4D97-AF65-F5344CB8AC3E}">
        <p14:creationId xmlns:p14="http://schemas.microsoft.com/office/powerpoint/2010/main" val="47070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80424-BE10-1649-8706-B4049F0BE684}" type="slidenum">
              <a:rPr lang="en-GB" smtClean="0"/>
              <a:t>17</a:t>
            </a:fld>
            <a:endParaRPr lang="en-GB"/>
          </a:p>
        </p:txBody>
      </p:sp>
    </p:spTree>
    <p:extLst>
      <p:ext uri="{BB962C8B-B14F-4D97-AF65-F5344CB8AC3E}">
        <p14:creationId xmlns:p14="http://schemas.microsoft.com/office/powerpoint/2010/main" val="2638604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https://www.ebi.ac.uk/pdbe/entry/pdb/6o2p</a:t>
            </a:r>
            <a:r>
              <a:rPr lang="en-GB" dirty="0"/>
              <a:t> - CFTR protein complex with ivacaftor (drug to treat some patients with CF) – you should have learned a bit about CFTR in module 102 (also it looks pretty)</a:t>
            </a:r>
          </a:p>
        </p:txBody>
      </p:sp>
      <p:sp>
        <p:nvSpPr>
          <p:cNvPr id="4" name="Slide Number Placeholder 3"/>
          <p:cNvSpPr>
            <a:spLocks noGrp="1"/>
          </p:cNvSpPr>
          <p:nvPr>
            <p:ph type="sldNum" sz="quarter" idx="5"/>
          </p:nvPr>
        </p:nvSpPr>
        <p:spPr/>
        <p:txBody>
          <a:bodyPr/>
          <a:lstStyle/>
          <a:p>
            <a:fld id="{F2180424-BE10-1649-8706-B4049F0BE684}" type="slidenum">
              <a:rPr lang="en-GB" smtClean="0"/>
              <a:t>18</a:t>
            </a:fld>
            <a:endParaRPr lang="en-GB"/>
          </a:p>
        </p:txBody>
      </p:sp>
    </p:spTree>
    <p:extLst>
      <p:ext uri="{BB962C8B-B14F-4D97-AF65-F5344CB8AC3E}">
        <p14:creationId xmlns:p14="http://schemas.microsoft.com/office/powerpoint/2010/main" val="241634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PDB files can contain a LOT of extra information, but this is the bit that is totally essential – the actual sequence and co-ordinates. Columns in between co-ordinates and elements are occupancy and temperature factor – these aren’t important for us.</a:t>
            </a:r>
          </a:p>
        </p:txBody>
      </p:sp>
      <p:sp>
        <p:nvSpPr>
          <p:cNvPr id="4" name="Slide Number Placeholder 3"/>
          <p:cNvSpPr>
            <a:spLocks noGrp="1"/>
          </p:cNvSpPr>
          <p:nvPr>
            <p:ph type="sldNum" sz="quarter" idx="5"/>
          </p:nvPr>
        </p:nvSpPr>
        <p:spPr/>
        <p:txBody>
          <a:bodyPr/>
          <a:lstStyle/>
          <a:p>
            <a:fld id="{F2180424-BE10-1649-8706-B4049F0BE684}" type="slidenum">
              <a:rPr lang="en-GB" smtClean="0"/>
              <a:t>19</a:t>
            </a:fld>
            <a:endParaRPr lang="en-GB"/>
          </a:p>
        </p:txBody>
      </p:sp>
    </p:spTree>
    <p:extLst>
      <p:ext uri="{BB962C8B-B14F-4D97-AF65-F5344CB8AC3E}">
        <p14:creationId xmlns:p14="http://schemas.microsoft.com/office/powerpoint/2010/main" val="82117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Clip of video made using MD simulations.</a:t>
            </a:r>
          </a:p>
        </p:txBody>
      </p:sp>
      <p:sp>
        <p:nvSpPr>
          <p:cNvPr id="4" name="Slide Number Placeholder 3"/>
          <p:cNvSpPr>
            <a:spLocks noGrp="1"/>
          </p:cNvSpPr>
          <p:nvPr>
            <p:ph type="sldNum" sz="quarter" idx="5"/>
          </p:nvPr>
        </p:nvSpPr>
        <p:spPr/>
        <p:txBody>
          <a:bodyPr/>
          <a:lstStyle/>
          <a:p>
            <a:fld id="{F2180424-BE10-1649-8706-B4049F0BE684}" type="slidenum">
              <a:rPr lang="en-GB" smtClean="0"/>
              <a:t>2</a:t>
            </a:fld>
            <a:endParaRPr lang="en-GB"/>
          </a:p>
        </p:txBody>
      </p:sp>
    </p:spTree>
    <p:extLst>
      <p:ext uri="{BB962C8B-B14F-4D97-AF65-F5344CB8AC3E}">
        <p14:creationId xmlns:p14="http://schemas.microsoft.com/office/powerpoint/2010/main" val="2244079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the last 10 mins we’ll go around and discuss what we’ve found.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week we’ll continue to talk about MD, and will set up and run some basic simulations using much less complicated systems than we’ve just been looking at.</a:t>
            </a:r>
          </a:p>
        </p:txBody>
      </p:sp>
      <p:sp>
        <p:nvSpPr>
          <p:cNvPr id="4" name="Slide Number Placeholder 3"/>
          <p:cNvSpPr>
            <a:spLocks noGrp="1"/>
          </p:cNvSpPr>
          <p:nvPr>
            <p:ph type="sldNum" sz="quarter" idx="5"/>
          </p:nvPr>
        </p:nvSpPr>
        <p:spPr/>
        <p:txBody>
          <a:bodyPr/>
          <a:lstStyle/>
          <a:p>
            <a:fld id="{F2180424-BE10-1649-8706-B4049F0BE684}" type="slidenum">
              <a:rPr lang="en-GB" smtClean="0"/>
              <a:t>20</a:t>
            </a:fld>
            <a:endParaRPr lang="en-GB"/>
          </a:p>
        </p:txBody>
      </p:sp>
    </p:spTree>
    <p:extLst>
      <p:ext uri="{BB962C8B-B14F-4D97-AF65-F5344CB8AC3E}">
        <p14:creationId xmlns:p14="http://schemas.microsoft.com/office/powerpoint/2010/main" val="23283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Protein structure is the three-dimensional arrangement of atoms in a protein, which is a chain of amino acids. Proteins are polymers – specifically polypeptides – formed from sequences of 20 types of amino acids, the monomers of the polymer. A single amino acid monomer may also be called a residue, indicating a repeating unit of a polymer. To be able to perform their biological function, proteins fold into one or more specific spatial conformations driven by a number of non-covalent interactions such as: hydrogen bonding, ionic interactions, Van der Waals forces, hydrophobic packing.</a:t>
            </a:r>
          </a:p>
          <a:p>
            <a:r>
              <a:rPr lang="en-GB" sz="1200" b="0" i="0" kern="1200" dirty="0">
                <a:solidFill>
                  <a:schemeClr val="tx1"/>
                </a:solidFill>
                <a:effectLst/>
                <a:latin typeface="+mn-lt"/>
                <a:ea typeface="+mn-ea"/>
                <a:cs typeface="+mn-cs"/>
              </a:rPr>
              <a:t>To understand the functions of proteins at a molecular level, it is often necessary to determine their three-dimensional structure using techniques such as X-ray crystallography, NMR spectroscopy, and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lots of techniques we can use to study molecules such as proteins, but they all have their advantages and disadvantages. We can think of molecular dynamics simulations as a ‘computational microscope’.</a:t>
            </a:r>
          </a:p>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3</a:t>
            </a:fld>
            <a:endParaRPr lang="en-GB"/>
          </a:p>
        </p:txBody>
      </p:sp>
    </p:spTree>
    <p:extLst>
      <p:ext uri="{BB962C8B-B14F-4D97-AF65-F5344CB8AC3E}">
        <p14:creationId xmlns:p14="http://schemas.microsoft.com/office/powerpoint/2010/main" val="136663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Quantum mechanics calculations can provide information about the behaviour of a system on an atomic and subatomic level, but are so computationally expensive that it is only possible to study a small number of particles (10s of atoms).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biologically relevant systems are much larger (on the scale of 10^23 atoms), it is necessary to use alternative means to model these systems. Molecular mechanics, or force field theory, involves stripping away detail by ignoring the electronic motions of atoms and allows for the simulation of many-body systems. Although information about quantum effects is lost, molecular mechanics provides an excellent approximation for a wide range of materials.</a:t>
            </a: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4</a:t>
            </a:fld>
            <a:endParaRPr lang="en-GB"/>
          </a:p>
        </p:txBody>
      </p:sp>
    </p:spTree>
    <p:extLst>
      <p:ext uri="{BB962C8B-B14F-4D97-AF65-F5344CB8AC3E}">
        <p14:creationId xmlns:p14="http://schemas.microsoft.com/office/powerpoint/2010/main" val="322746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a:t>
            </a:r>
            <a:r>
              <a:rPr lang="en-GB" dirty="0"/>
              <a:t>force field</a:t>
            </a:r>
            <a:r>
              <a:rPr lang="en-GB" sz="1200" kern="1200" dirty="0">
                <a:solidFill>
                  <a:schemeClr val="tx1"/>
                </a:solidFill>
                <a:effectLst/>
                <a:latin typeface="+mn-lt"/>
                <a:ea typeface="+mn-ea"/>
                <a:cs typeface="+mn-cs"/>
              </a:rPr>
              <a:t> theory, the interaction between particles or atoms is described using a set of parameters which relate the chemical structure to the total energy of the system. A force field is the set of interaction potentials and parameters that describe the forces acting on each type of atom in a system due to its interactions with the other atoms in the system. It is generally broken down into non-bonded and bonded potentials. Bonded interactions include bond stretching, angle bending and torsion angle rotation, and together describe the energy penalties associated with the movement of bonds and angles away from equilibrium. Non-bonded interactions include van der Waals forces and electrostatic interactions, and these describe how atoms that are not covalently bonded together interact through space as a function of distance. The potential energy, V, of a system can be described as a sum of these interaction components as a function of the positions of the particles, r, which is represented by the force field's functional form.</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180424-BE10-1649-8706-B4049F0BE684}" type="slidenum">
              <a:rPr lang="en-GB" smtClean="0"/>
              <a:t>5</a:t>
            </a:fld>
            <a:endParaRPr lang="en-GB"/>
          </a:p>
        </p:txBody>
      </p:sp>
    </p:spTree>
    <p:extLst>
      <p:ext uri="{BB962C8B-B14F-4D97-AF65-F5344CB8AC3E}">
        <p14:creationId xmlns:p14="http://schemas.microsoft.com/office/powerpoint/2010/main" val="368974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representation of the different interactions that are important in a force field. </a:t>
            </a:r>
            <a:r>
              <a:rPr lang="en-GB" dirty="0" err="1"/>
              <a:t>Molymod</a:t>
            </a:r>
            <a:r>
              <a:rPr lang="en-GB" dirty="0"/>
              <a:t> example of torsion angles.</a:t>
            </a:r>
          </a:p>
        </p:txBody>
      </p:sp>
      <p:sp>
        <p:nvSpPr>
          <p:cNvPr id="4" name="Slide Number Placeholder 3"/>
          <p:cNvSpPr>
            <a:spLocks noGrp="1"/>
          </p:cNvSpPr>
          <p:nvPr>
            <p:ph type="sldNum" sz="quarter" idx="5"/>
          </p:nvPr>
        </p:nvSpPr>
        <p:spPr/>
        <p:txBody>
          <a:bodyPr/>
          <a:lstStyle/>
          <a:p>
            <a:fld id="{F2180424-BE10-1649-8706-B4049F0BE684}" type="slidenum">
              <a:rPr lang="en-GB" smtClean="0"/>
              <a:t>6</a:t>
            </a:fld>
            <a:endParaRPr lang="en-GB"/>
          </a:p>
        </p:txBody>
      </p:sp>
    </p:spTree>
    <p:extLst>
      <p:ext uri="{BB962C8B-B14F-4D97-AF65-F5344CB8AC3E}">
        <p14:creationId xmlns:p14="http://schemas.microsoft.com/office/powerpoint/2010/main" val="98186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MD, we can use Newton’s equations of motion to describe the dynamics of the atoms in our biomolecule. These three physical laws describe the relationship between a body and the forces acting upon it, and its motion in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we solve the differential equations described by Newton’s second law iteratively for our chosen timestep, we can produce a trajectory which describes how the positions of the atoms change over time.</a:t>
            </a:r>
          </a:p>
        </p:txBody>
      </p:sp>
      <p:sp>
        <p:nvSpPr>
          <p:cNvPr id="4" name="Slide Number Placeholder 3"/>
          <p:cNvSpPr>
            <a:spLocks noGrp="1"/>
          </p:cNvSpPr>
          <p:nvPr>
            <p:ph type="sldNum" sz="quarter" idx="5"/>
          </p:nvPr>
        </p:nvSpPr>
        <p:spPr/>
        <p:txBody>
          <a:bodyPr/>
          <a:lstStyle/>
          <a:p>
            <a:fld id="{F2180424-BE10-1649-8706-B4049F0BE684}" type="slidenum">
              <a:rPr lang="en-GB" smtClean="0"/>
              <a:t>7</a:t>
            </a:fld>
            <a:endParaRPr lang="en-GB"/>
          </a:p>
        </p:txBody>
      </p:sp>
    </p:spTree>
    <p:extLst>
      <p:ext uri="{BB962C8B-B14F-4D97-AF65-F5344CB8AC3E}">
        <p14:creationId xmlns:p14="http://schemas.microsoft.com/office/powerpoint/2010/main" val="158362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Choosing the right time step is very important. If the time step is too small, this is computationally expensive and our simulation will take ages, but if it’s too big then the atoms might move too far, collide with each other and the whole system blows up.</a:t>
            </a:r>
          </a:p>
        </p:txBody>
      </p:sp>
      <p:sp>
        <p:nvSpPr>
          <p:cNvPr id="4" name="Slide Number Placeholder 3"/>
          <p:cNvSpPr>
            <a:spLocks noGrp="1"/>
          </p:cNvSpPr>
          <p:nvPr>
            <p:ph type="sldNum" sz="quarter" idx="5"/>
          </p:nvPr>
        </p:nvSpPr>
        <p:spPr/>
        <p:txBody>
          <a:bodyPr/>
          <a:lstStyle/>
          <a:p>
            <a:fld id="{F2180424-BE10-1649-8706-B4049F0BE684}" type="slidenum">
              <a:rPr lang="en-GB" smtClean="0"/>
              <a:t>8</a:t>
            </a:fld>
            <a:endParaRPr lang="en-GB"/>
          </a:p>
        </p:txBody>
      </p:sp>
    </p:spTree>
    <p:extLst>
      <p:ext uri="{BB962C8B-B14F-4D97-AF65-F5344CB8AC3E}">
        <p14:creationId xmlns:p14="http://schemas.microsoft.com/office/powerpoint/2010/main" val="101578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9</a:t>
            </a:fld>
            <a:endParaRPr lang="en-GB"/>
          </a:p>
        </p:txBody>
      </p:sp>
    </p:spTree>
    <p:extLst>
      <p:ext uri="{BB962C8B-B14F-4D97-AF65-F5344CB8AC3E}">
        <p14:creationId xmlns:p14="http://schemas.microsoft.com/office/powerpoint/2010/main" val="3765742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00B7-075A-BE41-B353-C43E74C578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D50D92F-37A0-6047-A6EB-5F12564F4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Picture 7">
            <a:extLst>
              <a:ext uri="{FF2B5EF4-FFF2-40B4-BE49-F238E27FC236}">
                <a16:creationId xmlns:a16="http://schemas.microsoft.com/office/drawing/2014/main" id="{DCA370B8-9C3C-1347-B07F-C983B9CDCF2D}"/>
              </a:ext>
            </a:extLst>
          </p:cNvPr>
          <p:cNvPicPr>
            <a:picLocks noChangeAspect="1"/>
          </p:cNvPicPr>
          <p:nvPr/>
        </p:nvPicPr>
        <p:blipFill>
          <a:blip r:embed="rId2"/>
          <a:stretch>
            <a:fillRect/>
          </a:stretch>
        </p:blipFill>
        <p:spPr>
          <a:xfrm>
            <a:off x="337820" y="292100"/>
            <a:ext cx="3081241" cy="622035"/>
          </a:xfrm>
          <a:prstGeom prst="rect">
            <a:avLst/>
          </a:prstGeom>
        </p:spPr>
      </p:pic>
    </p:spTree>
    <p:extLst>
      <p:ext uri="{BB962C8B-B14F-4D97-AF65-F5344CB8AC3E}">
        <p14:creationId xmlns:p14="http://schemas.microsoft.com/office/powerpoint/2010/main" val="127093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20"/>
            <a:ext cx="565404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1239520"/>
            <a:ext cx="565404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0798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19"/>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8006080" y="1239520"/>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Content Placeholder 2">
            <a:extLst>
              <a:ext uri="{FF2B5EF4-FFF2-40B4-BE49-F238E27FC236}">
                <a16:creationId xmlns:a16="http://schemas.microsoft.com/office/drawing/2014/main" id="{CB0B1D47-05CF-0542-A092-C38D094F4EE5}"/>
              </a:ext>
            </a:extLst>
          </p:cNvPr>
          <p:cNvSpPr>
            <a:spLocks noGrp="1"/>
          </p:cNvSpPr>
          <p:nvPr>
            <p:ph sz="half" idx="10"/>
          </p:nvPr>
        </p:nvSpPr>
        <p:spPr>
          <a:xfrm>
            <a:off x="4185920" y="1239520"/>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976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3688080"/>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3688080"/>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2">
            <a:extLst>
              <a:ext uri="{FF2B5EF4-FFF2-40B4-BE49-F238E27FC236}">
                <a16:creationId xmlns:a16="http://schemas.microsoft.com/office/drawing/2014/main" id="{D7DC7D9F-5D3F-CD41-847C-C2F5E913574C}"/>
              </a:ext>
            </a:extLst>
          </p:cNvPr>
          <p:cNvSpPr>
            <a:spLocks noGrp="1"/>
          </p:cNvSpPr>
          <p:nvPr>
            <p:ph sz="half" idx="10"/>
          </p:nvPr>
        </p:nvSpPr>
        <p:spPr>
          <a:xfrm>
            <a:off x="365760" y="1158398"/>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3">
            <a:extLst>
              <a:ext uri="{FF2B5EF4-FFF2-40B4-BE49-F238E27FC236}">
                <a16:creationId xmlns:a16="http://schemas.microsoft.com/office/drawing/2014/main" id="{D7D12FB5-9D20-9044-A515-197839EA745E}"/>
              </a:ext>
            </a:extLst>
          </p:cNvPr>
          <p:cNvSpPr>
            <a:spLocks noGrp="1"/>
          </p:cNvSpPr>
          <p:nvPr>
            <p:ph sz="half" idx="11"/>
          </p:nvPr>
        </p:nvSpPr>
        <p:spPr>
          <a:xfrm>
            <a:off x="6172202" y="1158398"/>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8034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6F0D-EF75-DE44-A74E-3153FDD596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7B11BF-9FC0-CD4B-BC80-CA3F7BD023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4950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7190-60A9-D545-8DE1-D395882F55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912680A-E797-E346-A54B-C781232A4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0785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A0B0-523A-9143-BB65-0D196AE81C74}"/>
              </a:ext>
            </a:extLst>
          </p:cNvPr>
          <p:cNvSpPr>
            <a:spLocks noGrp="1"/>
          </p:cNvSpPr>
          <p:nvPr>
            <p:ph type="title"/>
          </p:nvPr>
        </p:nvSpPr>
        <p:spPr>
          <a:xfrm>
            <a:off x="386080" y="365125"/>
            <a:ext cx="11423016" cy="681355"/>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696A1DD-8286-0941-9198-17414ADF58BC}"/>
              </a:ext>
            </a:extLst>
          </p:cNvPr>
          <p:cNvSpPr>
            <a:spLocks noGrp="1"/>
          </p:cNvSpPr>
          <p:nvPr>
            <p:ph type="body" idx="1"/>
          </p:nvPr>
        </p:nvSpPr>
        <p:spPr>
          <a:xfrm>
            <a:off x="386080" y="1137919"/>
            <a:ext cx="5611495"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416B33-8BF9-3641-9FCC-54A6FEC24466}"/>
              </a:ext>
            </a:extLst>
          </p:cNvPr>
          <p:cNvSpPr>
            <a:spLocks noGrp="1"/>
          </p:cNvSpPr>
          <p:nvPr>
            <p:ph sz="half" idx="2"/>
          </p:nvPr>
        </p:nvSpPr>
        <p:spPr>
          <a:xfrm>
            <a:off x="386080" y="1783713"/>
            <a:ext cx="5611495" cy="4405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9E85F0D-5985-2A4A-9041-78F72781D2BD}"/>
              </a:ext>
            </a:extLst>
          </p:cNvPr>
          <p:cNvSpPr>
            <a:spLocks noGrp="1"/>
          </p:cNvSpPr>
          <p:nvPr>
            <p:ph type="body" sz="quarter" idx="3"/>
          </p:nvPr>
        </p:nvSpPr>
        <p:spPr>
          <a:xfrm>
            <a:off x="6194427" y="1137919"/>
            <a:ext cx="5639130"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879BCB-CED7-8C4F-BF16-9A0CEFC15A89}"/>
              </a:ext>
            </a:extLst>
          </p:cNvPr>
          <p:cNvSpPr>
            <a:spLocks noGrp="1"/>
          </p:cNvSpPr>
          <p:nvPr>
            <p:ph sz="quarter" idx="4"/>
          </p:nvPr>
        </p:nvSpPr>
        <p:spPr>
          <a:xfrm>
            <a:off x="6194427" y="1783713"/>
            <a:ext cx="5639130" cy="4405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859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4658-308C-E34A-A7A2-EE4090F29635}"/>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81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94037D-725B-D14F-A3A8-E630A36FA6E2}"/>
              </a:ext>
            </a:extLst>
          </p:cNvPr>
          <p:cNvSpPr>
            <a:spLocks noGrp="1"/>
          </p:cNvSpPr>
          <p:nvPr>
            <p:ph type="title"/>
          </p:nvPr>
        </p:nvSpPr>
        <p:spPr>
          <a:xfrm>
            <a:off x="365760" y="-660400"/>
            <a:ext cx="11430000" cy="660400"/>
          </a:xfrm>
        </p:spPr>
        <p:txBody>
          <a:bodyPr/>
          <a:lstStyle/>
          <a:p>
            <a:r>
              <a:rPr lang="en-GB"/>
              <a:t>Click to edit Master title style</a:t>
            </a:r>
            <a:endParaRPr lang="en-GB" dirty="0"/>
          </a:p>
        </p:txBody>
      </p:sp>
    </p:spTree>
    <p:extLst>
      <p:ext uri="{BB962C8B-B14F-4D97-AF65-F5344CB8AC3E}">
        <p14:creationId xmlns:p14="http://schemas.microsoft.com/office/powerpoint/2010/main" val="20094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4D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19EBA-DC4E-0046-B8E0-535C6F60FA59}"/>
              </a:ext>
            </a:extLst>
          </p:cNvPr>
          <p:cNvSpPr>
            <a:spLocks noGrp="1"/>
          </p:cNvSpPr>
          <p:nvPr>
            <p:ph type="title"/>
          </p:nvPr>
        </p:nvSpPr>
        <p:spPr>
          <a:xfrm>
            <a:off x="365760" y="320675"/>
            <a:ext cx="11430000" cy="796925"/>
          </a:xfrm>
          <a:prstGeom prst="rect">
            <a:avLst/>
          </a:prstGeom>
        </p:spPr>
        <p:txBody>
          <a:bodyPr vert="horz" lIns="91440" tIns="45720" rIns="91440" bIns="4572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207ED6DE-5AF9-1C40-9CD6-D320B0E6AE3A}"/>
              </a:ext>
            </a:extLst>
          </p:cNvPr>
          <p:cNvSpPr>
            <a:spLocks noGrp="1"/>
          </p:cNvSpPr>
          <p:nvPr>
            <p:ph type="body" idx="1"/>
          </p:nvPr>
        </p:nvSpPr>
        <p:spPr>
          <a:xfrm>
            <a:off x="365760" y="1219200"/>
            <a:ext cx="11430000" cy="49577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descr="BSMS logo">
            <a:extLst>
              <a:ext uri="{FF2B5EF4-FFF2-40B4-BE49-F238E27FC236}">
                <a16:creationId xmlns:a16="http://schemas.microsoft.com/office/drawing/2014/main" id="{1BD622E9-D4E0-D943-8B5A-E41F2751BD3A}"/>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6617" t="11674" r="3584" b="17023"/>
          <a:stretch/>
        </p:blipFill>
        <p:spPr>
          <a:xfrm>
            <a:off x="334963" y="6354153"/>
            <a:ext cx="1786684" cy="376145"/>
          </a:xfrm>
          <a:prstGeom prst="rect">
            <a:avLst/>
          </a:prstGeom>
        </p:spPr>
      </p:pic>
    </p:spTree>
    <p:extLst>
      <p:ext uri="{BB962C8B-B14F-4D97-AF65-F5344CB8AC3E}">
        <p14:creationId xmlns:p14="http://schemas.microsoft.com/office/powerpoint/2010/main" val="33439020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914400" rtl="0" eaLnBrk="1" latinLnBrk="0" hangingPunct="1">
        <a:lnSpc>
          <a:spcPct val="90000"/>
        </a:lnSpc>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119" userDrawn="1">
          <p15:clr>
            <a:srgbClr val="F26B43"/>
          </p15:clr>
        </p15:guide>
        <p15:guide id="6" orient="horz" pos="3906" userDrawn="1">
          <p15:clr>
            <a:srgbClr val="F26B43"/>
          </p15:clr>
        </p15:guide>
        <p15:guide id="7" pos="3772" userDrawn="1">
          <p15:clr>
            <a:srgbClr val="F26B43"/>
          </p15:clr>
        </p15:guide>
        <p15:guide id="8" pos="3908" userDrawn="1">
          <p15:clr>
            <a:srgbClr val="F26B43"/>
          </p15:clr>
        </p15:guide>
        <p15:guide id="9" orient="horz" pos="2115" userDrawn="1">
          <p15:clr>
            <a:srgbClr val="F26B43"/>
          </p15:clr>
        </p15:guide>
        <p15:guide id="10" orient="horz" pos="2205" userDrawn="1">
          <p15:clr>
            <a:srgbClr val="F26B43"/>
          </p15:clr>
        </p15:guide>
        <p15:guide id="11"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5qdNafdyaG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ebi.ac.uk/pdbe/entry/pdb/6o2p"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hyperlink" Target="https://youtu.be/5JcFgj2gHx8?si=pGw1hbmRgHanaHGg&amp;t=207"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rcs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593CE3-8C70-AE4E-80A5-B0CD353D4EC3}"/>
              </a:ext>
            </a:extLst>
          </p:cNvPr>
          <p:cNvSpPr>
            <a:spLocks noGrp="1"/>
          </p:cNvSpPr>
          <p:nvPr>
            <p:ph type="ctrTitle"/>
          </p:nvPr>
        </p:nvSpPr>
        <p:spPr/>
        <p:txBody>
          <a:bodyPr>
            <a:normAutofit fontScale="90000"/>
          </a:bodyPr>
          <a:lstStyle/>
          <a:p>
            <a:r>
              <a:rPr lang="en-GB" dirty="0"/>
              <a:t>Modelling Across Scales: From Molecules to Pandemics</a:t>
            </a:r>
          </a:p>
        </p:txBody>
      </p:sp>
      <p:sp>
        <p:nvSpPr>
          <p:cNvPr id="9" name="Subtitle 8">
            <a:extLst>
              <a:ext uri="{FF2B5EF4-FFF2-40B4-BE49-F238E27FC236}">
                <a16:creationId xmlns:a16="http://schemas.microsoft.com/office/drawing/2014/main" id="{DDF8F43E-334C-D74F-BA1F-4DC3428ED9B4}"/>
              </a:ext>
            </a:extLst>
          </p:cNvPr>
          <p:cNvSpPr>
            <a:spLocks noGrp="1"/>
          </p:cNvSpPr>
          <p:nvPr>
            <p:ph type="subTitle" idx="1"/>
          </p:nvPr>
        </p:nvSpPr>
        <p:spPr/>
        <p:txBody>
          <a:bodyPr/>
          <a:lstStyle/>
          <a:p>
            <a:r>
              <a:rPr lang="en-GB" dirty="0"/>
              <a:t>Molecular Dynamics I</a:t>
            </a:r>
          </a:p>
          <a:p>
            <a:r>
              <a:rPr lang="en-GB" dirty="0"/>
              <a:t>Dr Eleanor </a:t>
            </a:r>
            <a:r>
              <a:rPr lang="en-GB" dirty="0" err="1"/>
              <a:t>Jayawant</a:t>
            </a:r>
            <a:endParaRPr lang="en-GB" dirty="0"/>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advTm="70803"/>
    </mc:Choice>
    <mc:Fallback xmlns="">
      <p:transition spd="slow" advTm="708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3CA5-3ED8-D24B-8787-B5880A519395}"/>
              </a:ext>
            </a:extLst>
          </p:cNvPr>
          <p:cNvSpPr>
            <a:spLocks noGrp="1"/>
          </p:cNvSpPr>
          <p:nvPr>
            <p:ph type="title"/>
          </p:nvPr>
        </p:nvSpPr>
        <p:spPr/>
        <p:txBody>
          <a:bodyPr/>
          <a:lstStyle/>
          <a:p>
            <a:r>
              <a:rPr lang="en-GB" dirty="0"/>
              <a:t>How do simulations work?</a:t>
            </a:r>
          </a:p>
        </p:txBody>
      </p:sp>
      <p:sp>
        <p:nvSpPr>
          <p:cNvPr id="4" name="TextBox 3">
            <a:extLst>
              <a:ext uri="{FF2B5EF4-FFF2-40B4-BE49-F238E27FC236}">
                <a16:creationId xmlns:a16="http://schemas.microsoft.com/office/drawing/2014/main" id="{E4AE9BE5-80CA-BD43-BF09-8C368FE7C4B4}"/>
              </a:ext>
            </a:extLst>
          </p:cNvPr>
          <p:cNvSpPr txBox="1"/>
          <p:nvPr/>
        </p:nvSpPr>
        <p:spPr>
          <a:xfrm>
            <a:off x="8364990" y="6396335"/>
            <a:ext cx="3827010" cy="461665"/>
          </a:xfrm>
          <a:prstGeom prst="rect">
            <a:avLst/>
          </a:prstGeom>
          <a:noFill/>
        </p:spPr>
        <p:txBody>
          <a:bodyPr wrap="none" rtlCol="0">
            <a:spAutoFit/>
          </a:bodyPr>
          <a:lstStyle/>
          <a:p>
            <a:pPr algn="r"/>
            <a:r>
              <a:rPr lang="en-GB" sz="1200" dirty="0" err="1"/>
              <a:t>Lemkul</a:t>
            </a:r>
            <a:r>
              <a:rPr lang="en-GB" sz="1200" dirty="0"/>
              <a:t>, J. 2018, GROMACS Tutorial: Lysozyme in Water</a:t>
            </a:r>
          </a:p>
          <a:p>
            <a:pPr algn="r"/>
            <a:r>
              <a:rPr lang="en-GB" sz="1200" dirty="0"/>
              <a:t>http://</a:t>
            </a:r>
            <a:r>
              <a:rPr lang="en-GB" sz="1200" dirty="0" err="1"/>
              <a:t>www.mdtutorials.com</a:t>
            </a:r>
            <a:r>
              <a:rPr lang="en-GB" sz="1200" dirty="0"/>
              <a:t>/</a:t>
            </a:r>
            <a:r>
              <a:rPr lang="en-GB" sz="1200" dirty="0" err="1"/>
              <a:t>gmx</a:t>
            </a:r>
            <a:r>
              <a:rPr lang="en-GB" sz="1200" dirty="0"/>
              <a:t>/lysozyme/04_ions.html</a:t>
            </a:r>
          </a:p>
        </p:txBody>
      </p:sp>
      <p:pic>
        <p:nvPicPr>
          <p:cNvPr id="10" name="Picture 9">
            <a:extLst>
              <a:ext uri="{FF2B5EF4-FFF2-40B4-BE49-F238E27FC236}">
                <a16:creationId xmlns:a16="http://schemas.microsoft.com/office/drawing/2014/main" id="{18834943-059B-0440-9567-F9A48C11FE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711" y="1117600"/>
            <a:ext cx="4100106" cy="5190439"/>
          </a:xfrm>
          <a:prstGeom prst="rect">
            <a:avLst/>
          </a:prstGeom>
        </p:spPr>
      </p:pic>
      <p:sp>
        <p:nvSpPr>
          <p:cNvPr id="7" name="Rounded Rectangle 6">
            <a:extLst>
              <a:ext uri="{FF2B5EF4-FFF2-40B4-BE49-F238E27FC236}">
                <a16:creationId xmlns:a16="http://schemas.microsoft.com/office/drawing/2014/main" id="{BDF7D331-D9F9-2E4D-A4E6-DF2B96CB8237}"/>
              </a:ext>
              <a:ext uri="{C183D7F6-B498-43B3-948B-1728B52AA6E4}">
                <adec:decorative xmlns:adec="http://schemas.microsoft.com/office/drawing/2017/decorative" val="1"/>
              </a:ext>
            </a:extLst>
          </p:cNvPr>
          <p:cNvSpPr/>
          <p:nvPr/>
        </p:nvSpPr>
        <p:spPr>
          <a:xfrm>
            <a:off x="8066015" y="2156907"/>
            <a:ext cx="3280094" cy="654794"/>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7C5A427-6886-C545-BD14-0F2C625F8293}"/>
              </a:ext>
              <a:ext uri="{C183D7F6-B498-43B3-948B-1728B52AA6E4}">
                <adec:decorative xmlns:adec="http://schemas.microsoft.com/office/drawing/2017/decorative" val="1"/>
              </a:ext>
            </a:extLst>
          </p:cNvPr>
          <p:cNvSpPr/>
          <p:nvPr/>
        </p:nvSpPr>
        <p:spPr>
          <a:xfrm>
            <a:off x="1540701" y="1578279"/>
            <a:ext cx="4208745" cy="3970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FF9F93B-2C2E-AC43-8216-AB5894224925}"/>
              </a:ext>
              <a:ext uri="{C183D7F6-B498-43B3-948B-1728B52AA6E4}">
                <adec:decorative xmlns:adec="http://schemas.microsoft.com/office/drawing/2017/decorative" val="1"/>
              </a:ext>
            </a:extLst>
          </p:cNvPr>
          <p:cNvSpPr/>
          <p:nvPr/>
        </p:nvSpPr>
        <p:spPr>
          <a:xfrm>
            <a:off x="2054268" y="215690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CB94118-3F78-3B40-8D83-9CBA4D3506BC}"/>
              </a:ext>
              <a:ext uri="{C183D7F6-B498-43B3-948B-1728B52AA6E4}">
                <adec:decorative xmlns:adec="http://schemas.microsoft.com/office/drawing/2017/decorative" val="1"/>
              </a:ext>
            </a:extLst>
          </p:cNvPr>
          <p:cNvSpPr/>
          <p:nvPr/>
        </p:nvSpPr>
        <p:spPr>
          <a:xfrm>
            <a:off x="2730674" y="218783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AC4E799-36D0-F64B-B464-BA9D47E7E363}"/>
              </a:ext>
              <a:ext uri="{C183D7F6-B498-43B3-948B-1728B52AA6E4}">
                <adec:decorative xmlns:adec="http://schemas.microsoft.com/office/drawing/2017/decorative" val="1"/>
              </a:ext>
            </a:extLst>
          </p:cNvPr>
          <p:cNvSpPr/>
          <p:nvPr/>
        </p:nvSpPr>
        <p:spPr>
          <a:xfrm>
            <a:off x="2367418" y="268455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48AAFAD-96EC-C34D-B022-75342DAB633B}"/>
              </a:ext>
              <a:ext uri="{C183D7F6-B498-43B3-948B-1728B52AA6E4}">
                <adec:decorative xmlns:adec="http://schemas.microsoft.com/office/drawing/2017/decorative" val="1"/>
              </a:ext>
            </a:extLst>
          </p:cNvPr>
          <p:cNvSpPr/>
          <p:nvPr/>
        </p:nvSpPr>
        <p:spPr>
          <a:xfrm>
            <a:off x="2146166" y="326859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9C7AFFF-287B-2E4A-8296-D0A3A8BDF33E}"/>
              </a:ext>
              <a:ext uri="{C183D7F6-B498-43B3-948B-1728B52AA6E4}">
                <adec:decorative xmlns:adec="http://schemas.microsoft.com/office/drawing/2017/decorative" val="1"/>
              </a:ext>
            </a:extLst>
          </p:cNvPr>
          <p:cNvSpPr/>
          <p:nvPr/>
        </p:nvSpPr>
        <p:spPr>
          <a:xfrm>
            <a:off x="3407079" y="192413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EE8D818-8F62-F840-8E1E-3CDDC34425B9}"/>
              </a:ext>
              <a:ext uri="{C183D7F6-B498-43B3-948B-1728B52AA6E4}">
                <adec:decorative xmlns:adec="http://schemas.microsoft.com/office/drawing/2017/decorative" val="1"/>
              </a:ext>
            </a:extLst>
          </p:cNvPr>
          <p:cNvSpPr/>
          <p:nvPr/>
        </p:nvSpPr>
        <p:spPr>
          <a:xfrm>
            <a:off x="3181610" y="3108184"/>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5CEC829-78E6-8548-9ECF-44B9204AC3D2}"/>
              </a:ext>
              <a:ext uri="{C183D7F6-B498-43B3-948B-1728B52AA6E4}">
                <adec:decorative xmlns:adec="http://schemas.microsoft.com/office/drawing/2017/decorative" val="1"/>
              </a:ext>
            </a:extLst>
          </p:cNvPr>
          <p:cNvSpPr/>
          <p:nvPr/>
        </p:nvSpPr>
        <p:spPr>
          <a:xfrm>
            <a:off x="4114799" y="237329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5991DDB-76BF-5543-BA1F-8D5B09D4E15B}"/>
              </a:ext>
              <a:ext uri="{C183D7F6-B498-43B3-948B-1728B52AA6E4}">
                <adec:decorative xmlns:adec="http://schemas.microsoft.com/office/drawing/2017/decorative" val="1"/>
              </a:ext>
            </a:extLst>
          </p:cNvPr>
          <p:cNvSpPr/>
          <p:nvPr/>
        </p:nvSpPr>
        <p:spPr>
          <a:xfrm>
            <a:off x="3742316" y="286426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0A3C776-EBA8-EB46-8CC3-7ECD20DE4445}"/>
              </a:ext>
              <a:ext uri="{C183D7F6-B498-43B3-948B-1728B52AA6E4}">
                <adec:decorative xmlns:adec="http://schemas.microsoft.com/office/drawing/2017/decorative" val="1"/>
              </a:ext>
            </a:extLst>
          </p:cNvPr>
          <p:cNvSpPr/>
          <p:nvPr/>
        </p:nvSpPr>
        <p:spPr>
          <a:xfrm>
            <a:off x="4058682" y="365204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D7475E-3185-CB49-82B9-08BD4CA965D3}"/>
              </a:ext>
              <a:ext uri="{C183D7F6-B498-43B3-948B-1728B52AA6E4}">
                <adec:decorative xmlns:adec="http://schemas.microsoft.com/office/drawing/2017/decorative" val="1"/>
              </a:ext>
            </a:extLst>
          </p:cNvPr>
          <p:cNvSpPr/>
          <p:nvPr/>
        </p:nvSpPr>
        <p:spPr>
          <a:xfrm>
            <a:off x="4578262" y="195456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FDC34A1-1AFB-7440-BFBC-80AF7B6D8C5E}"/>
              </a:ext>
              <a:ext uri="{C183D7F6-B498-43B3-948B-1728B52AA6E4}">
                <adec:decorative xmlns:adec="http://schemas.microsoft.com/office/drawing/2017/decorative" val="1"/>
              </a:ext>
            </a:extLst>
          </p:cNvPr>
          <p:cNvSpPr/>
          <p:nvPr/>
        </p:nvSpPr>
        <p:spPr>
          <a:xfrm>
            <a:off x="3306996" y="440599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39CDCDB-7B57-F747-A07D-49D5F8B83CC1}"/>
              </a:ext>
              <a:ext uri="{C183D7F6-B498-43B3-948B-1728B52AA6E4}">
                <adec:decorative xmlns:adec="http://schemas.microsoft.com/office/drawing/2017/decorative" val="1"/>
              </a:ext>
            </a:extLst>
          </p:cNvPr>
          <p:cNvSpPr/>
          <p:nvPr/>
        </p:nvSpPr>
        <p:spPr>
          <a:xfrm>
            <a:off x="3085744" y="499004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C0E74B2-6D1D-9B44-BE89-3E49EE30BFDD}"/>
              </a:ext>
              <a:ext uri="{C183D7F6-B498-43B3-948B-1728B52AA6E4}">
                <adec:decorative xmlns:adec="http://schemas.microsoft.com/office/drawing/2017/decorative" val="1"/>
              </a:ext>
            </a:extLst>
          </p:cNvPr>
          <p:cNvSpPr/>
          <p:nvPr/>
        </p:nvSpPr>
        <p:spPr>
          <a:xfrm>
            <a:off x="5217216" y="237329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21D2B05-FC31-E248-ADB1-9192F310E215}"/>
              </a:ext>
              <a:ext uri="{C183D7F6-B498-43B3-948B-1728B52AA6E4}">
                <adec:decorative xmlns:adec="http://schemas.microsoft.com/office/drawing/2017/decorative" val="1"/>
              </a:ext>
            </a:extLst>
          </p:cNvPr>
          <p:cNvSpPr/>
          <p:nvPr/>
        </p:nvSpPr>
        <p:spPr>
          <a:xfrm>
            <a:off x="4121188" y="482963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97DE710-D587-3B43-9E4D-9ACF78143E66}"/>
              </a:ext>
              <a:ext uri="{C183D7F6-B498-43B3-948B-1728B52AA6E4}">
                <adec:decorative xmlns:adec="http://schemas.microsoft.com/office/drawing/2017/decorative" val="1"/>
              </a:ext>
            </a:extLst>
          </p:cNvPr>
          <p:cNvSpPr/>
          <p:nvPr/>
        </p:nvSpPr>
        <p:spPr>
          <a:xfrm>
            <a:off x="4764740" y="2993039"/>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4B2BE9F-473C-C94F-A477-8C16DF7189A5}"/>
              </a:ext>
              <a:ext uri="{C183D7F6-B498-43B3-948B-1728B52AA6E4}">
                <adec:decorative xmlns:adec="http://schemas.microsoft.com/office/drawing/2017/decorative" val="1"/>
              </a:ext>
            </a:extLst>
          </p:cNvPr>
          <p:cNvSpPr/>
          <p:nvPr/>
        </p:nvSpPr>
        <p:spPr>
          <a:xfrm>
            <a:off x="4764740" y="411062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1B51618-592F-124B-8843-ADCF23F22814}"/>
              </a:ext>
              <a:ext uri="{C183D7F6-B498-43B3-948B-1728B52AA6E4}">
                <adec:decorative xmlns:adec="http://schemas.microsoft.com/office/drawing/2017/decorative" val="1"/>
              </a:ext>
            </a:extLst>
          </p:cNvPr>
          <p:cNvSpPr/>
          <p:nvPr/>
        </p:nvSpPr>
        <p:spPr>
          <a:xfrm>
            <a:off x="2775842" y="357184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9F843BC-894B-BF4E-AD5B-66C9F1E9C8E2}"/>
              </a:ext>
              <a:ext uri="{C183D7F6-B498-43B3-948B-1728B52AA6E4}">
                <adec:decorative xmlns:adec="http://schemas.microsoft.com/office/drawing/2017/decorative" val="1"/>
              </a:ext>
            </a:extLst>
          </p:cNvPr>
          <p:cNvSpPr/>
          <p:nvPr/>
        </p:nvSpPr>
        <p:spPr>
          <a:xfrm>
            <a:off x="2024156" y="4325794"/>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63C320D-DE2B-0E40-ACD0-B756C778FD11}"/>
              </a:ext>
              <a:ext uri="{C183D7F6-B498-43B3-948B-1728B52AA6E4}">
                <adec:decorative xmlns:adec="http://schemas.microsoft.com/office/drawing/2017/decorative" val="1"/>
              </a:ext>
            </a:extLst>
          </p:cNvPr>
          <p:cNvSpPr/>
          <p:nvPr/>
        </p:nvSpPr>
        <p:spPr>
          <a:xfrm>
            <a:off x="1802904" y="490983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F806D0C-33A7-4B44-955B-A5CA7535A6EF}"/>
              </a:ext>
              <a:ext uri="{C183D7F6-B498-43B3-948B-1728B52AA6E4}">
                <adec:decorative xmlns:adec="http://schemas.microsoft.com/office/drawing/2017/decorative" val="1"/>
              </a:ext>
            </a:extLst>
          </p:cNvPr>
          <p:cNvSpPr/>
          <p:nvPr/>
        </p:nvSpPr>
        <p:spPr>
          <a:xfrm>
            <a:off x="4383391" y="490983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91EA127-F867-F649-81C1-AD4DEB84DF52}"/>
              </a:ext>
              <a:ext uri="{C183D7F6-B498-43B3-948B-1728B52AA6E4}">
                <adec:decorative xmlns:adec="http://schemas.microsoft.com/office/drawing/2017/decorative" val="1"/>
              </a:ext>
            </a:extLst>
          </p:cNvPr>
          <p:cNvSpPr/>
          <p:nvPr/>
        </p:nvSpPr>
        <p:spPr>
          <a:xfrm>
            <a:off x="2844735" y="435641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40F014DB-6DBE-0047-8E97-C6A11911E201}"/>
              </a:ext>
              <a:ext uri="{C183D7F6-B498-43B3-948B-1728B52AA6E4}">
                <adec:decorative xmlns:adec="http://schemas.microsoft.com/office/drawing/2017/decorative" val="1"/>
              </a:ext>
            </a:extLst>
          </p:cNvPr>
          <p:cNvCxnSpPr>
            <a:cxnSpLocks/>
            <a:stCxn id="30" idx="5"/>
          </p:cNvCxnSpPr>
          <p:nvPr/>
        </p:nvCxnSpPr>
        <p:spPr>
          <a:xfrm>
            <a:off x="4522383" y="5046753"/>
            <a:ext cx="271243" cy="181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F6CF8A1-9302-464A-A03A-3240BB1BBD56}"/>
              </a:ext>
              <a:ext uri="{C183D7F6-B498-43B3-948B-1728B52AA6E4}">
                <adec:decorative xmlns:adec="http://schemas.microsoft.com/office/drawing/2017/decorative" val="1"/>
              </a:ext>
            </a:extLst>
          </p:cNvPr>
          <p:cNvCxnSpPr>
            <a:cxnSpLocks/>
            <a:stCxn id="24" idx="1"/>
          </p:cNvCxnSpPr>
          <p:nvPr/>
        </p:nvCxnSpPr>
        <p:spPr>
          <a:xfrm flipH="1" flipV="1">
            <a:off x="3994389" y="4718585"/>
            <a:ext cx="150646" cy="134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997C61D-7CA4-0440-86A4-1D56E05BB32D}"/>
              </a:ext>
              <a:ext uri="{C183D7F6-B498-43B3-948B-1728B52AA6E4}">
                <adec:decorative xmlns:adec="http://schemas.microsoft.com/office/drawing/2017/decorative" val="1"/>
              </a:ext>
            </a:extLst>
          </p:cNvPr>
          <p:cNvCxnSpPr>
            <a:cxnSpLocks/>
            <a:stCxn id="22" idx="3"/>
          </p:cNvCxnSpPr>
          <p:nvPr/>
        </p:nvCxnSpPr>
        <p:spPr>
          <a:xfrm flipH="1">
            <a:off x="2986380" y="5126957"/>
            <a:ext cx="123211" cy="152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90713B7-EC87-B54B-871C-34FADFDAB531}"/>
              </a:ext>
              <a:ext uri="{C183D7F6-B498-43B3-948B-1728B52AA6E4}">
                <adec:decorative xmlns:adec="http://schemas.microsoft.com/office/drawing/2017/decorative" val="1"/>
              </a:ext>
            </a:extLst>
          </p:cNvPr>
          <p:cNvCxnSpPr>
            <a:cxnSpLocks/>
            <a:stCxn id="29" idx="5"/>
          </p:cNvCxnSpPr>
          <p:nvPr/>
        </p:nvCxnSpPr>
        <p:spPr>
          <a:xfrm>
            <a:off x="1941896" y="5046753"/>
            <a:ext cx="88664" cy="179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534F3D6-6244-F94F-BBDE-F82B76B9BE9D}"/>
              </a:ext>
              <a:ext uri="{C183D7F6-B498-43B3-948B-1728B52AA6E4}">
                <adec:decorative xmlns:adec="http://schemas.microsoft.com/office/drawing/2017/decorative" val="1"/>
              </a:ext>
            </a:extLst>
          </p:cNvPr>
          <p:cNvCxnSpPr>
            <a:cxnSpLocks/>
            <a:stCxn id="5" idx="2"/>
          </p:cNvCxnSpPr>
          <p:nvPr/>
        </p:nvCxnSpPr>
        <p:spPr>
          <a:xfrm flipH="1">
            <a:off x="1874247" y="2237111"/>
            <a:ext cx="1800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6D2F0A8-B42D-7744-AD12-BF880521B88F}"/>
              </a:ext>
              <a:ext uri="{C183D7F6-B498-43B3-948B-1728B52AA6E4}">
                <adec:decorative xmlns:adec="http://schemas.microsoft.com/office/drawing/2017/decorative" val="1"/>
              </a:ext>
            </a:extLst>
          </p:cNvPr>
          <p:cNvCxnSpPr>
            <a:cxnSpLocks/>
            <a:stCxn id="12" idx="1"/>
          </p:cNvCxnSpPr>
          <p:nvPr/>
        </p:nvCxnSpPr>
        <p:spPr>
          <a:xfrm flipH="1" flipV="1">
            <a:off x="2638498" y="2084539"/>
            <a:ext cx="116023" cy="126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8C19C05-7DA6-AD42-97B7-CF010658D422}"/>
              </a:ext>
              <a:ext uri="{C183D7F6-B498-43B3-948B-1728B52AA6E4}">
                <adec:decorative xmlns:adec="http://schemas.microsoft.com/office/drawing/2017/decorative" val="1"/>
              </a:ext>
            </a:extLst>
          </p:cNvPr>
          <p:cNvCxnSpPr>
            <a:cxnSpLocks/>
            <a:stCxn id="15" idx="3"/>
          </p:cNvCxnSpPr>
          <p:nvPr/>
        </p:nvCxnSpPr>
        <p:spPr>
          <a:xfrm flipH="1">
            <a:off x="3306996" y="2061048"/>
            <a:ext cx="123930" cy="145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DADBD58-7FDF-FE42-B3B6-5421372CD14A}"/>
              </a:ext>
              <a:ext uri="{C183D7F6-B498-43B3-948B-1728B52AA6E4}">
                <adec:decorative xmlns:adec="http://schemas.microsoft.com/office/drawing/2017/decorative" val="1"/>
              </a:ext>
            </a:extLst>
          </p:cNvPr>
          <p:cNvCxnSpPr>
            <a:cxnSpLocks/>
            <a:stCxn id="21" idx="7"/>
          </p:cNvCxnSpPr>
          <p:nvPr/>
        </p:nvCxnSpPr>
        <p:spPr>
          <a:xfrm flipV="1">
            <a:off x="3445988" y="4284090"/>
            <a:ext cx="147018" cy="145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A84B1A4-33CA-1B4B-B87F-5AE473249EE4}"/>
              </a:ext>
              <a:ext uri="{C183D7F6-B498-43B3-948B-1728B52AA6E4}">
                <adec:decorative xmlns:adec="http://schemas.microsoft.com/office/drawing/2017/decorative" val="1"/>
              </a:ext>
            </a:extLst>
          </p:cNvPr>
          <p:cNvCxnSpPr>
            <a:cxnSpLocks/>
            <a:stCxn id="31" idx="0"/>
          </p:cNvCxnSpPr>
          <p:nvPr/>
        </p:nvCxnSpPr>
        <p:spPr>
          <a:xfrm flipH="1" flipV="1">
            <a:off x="2893513" y="4190830"/>
            <a:ext cx="32642" cy="165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8FB77A6-8F74-B849-A889-3490B9BD6EAC}"/>
              </a:ext>
              <a:ext uri="{C183D7F6-B498-43B3-948B-1728B52AA6E4}">
                <adec:decorative xmlns:adec="http://schemas.microsoft.com/office/drawing/2017/decorative" val="1"/>
              </a:ext>
            </a:extLst>
          </p:cNvPr>
          <p:cNvCxnSpPr>
            <a:cxnSpLocks/>
            <a:stCxn id="28" idx="5"/>
          </p:cNvCxnSpPr>
          <p:nvPr/>
        </p:nvCxnSpPr>
        <p:spPr>
          <a:xfrm>
            <a:off x="2163148" y="4462711"/>
            <a:ext cx="145857" cy="103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437989F-0B84-B04B-919F-5476C8EB02B8}"/>
              </a:ext>
              <a:ext uri="{C183D7F6-B498-43B3-948B-1728B52AA6E4}">
                <adec:decorative xmlns:adec="http://schemas.microsoft.com/office/drawing/2017/decorative" val="1"/>
              </a:ext>
            </a:extLst>
          </p:cNvPr>
          <p:cNvCxnSpPr>
            <a:cxnSpLocks/>
            <a:stCxn id="27" idx="5"/>
          </p:cNvCxnSpPr>
          <p:nvPr/>
        </p:nvCxnSpPr>
        <p:spPr>
          <a:xfrm>
            <a:off x="2914834" y="3708758"/>
            <a:ext cx="169704" cy="75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B414DB3-6602-EB48-92E0-E544D49A26DC}"/>
              </a:ext>
              <a:ext uri="{C183D7F6-B498-43B3-948B-1728B52AA6E4}">
                <adec:decorative xmlns:adec="http://schemas.microsoft.com/office/drawing/2017/decorative" val="1"/>
              </a:ext>
            </a:extLst>
          </p:cNvPr>
          <p:cNvCxnSpPr>
            <a:cxnSpLocks/>
          </p:cNvCxnSpPr>
          <p:nvPr/>
        </p:nvCxnSpPr>
        <p:spPr>
          <a:xfrm flipH="1">
            <a:off x="2186995" y="3429000"/>
            <a:ext cx="30112" cy="177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E265F6B-56FA-7C41-BED7-E0EFABC5CDA1}"/>
              </a:ext>
              <a:ext uri="{C183D7F6-B498-43B3-948B-1728B52AA6E4}">
                <adec:decorative xmlns:adec="http://schemas.microsoft.com/office/drawing/2017/decorative" val="1"/>
              </a:ext>
            </a:extLst>
          </p:cNvPr>
          <p:cNvCxnSpPr>
            <a:cxnSpLocks/>
            <a:stCxn id="13" idx="5"/>
          </p:cNvCxnSpPr>
          <p:nvPr/>
        </p:nvCxnSpPr>
        <p:spPr>
          <a:xfrm>
            <a:off x="2506410" y="2821467"/>
            <a:ext cx="132088" cy="1715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6A629CA-7B24-494B-8162-888D88FF3BE8}"/>
              </a:ext>
              <a:ext uri="{C183D7F6-B498-43B3-948B-1728B52AA6E4}">
                <adec:decorative xmlns:adec="http://schemas.microsoft.com/office/drawing/2017/decorative" val="1"/>
              </a:ext>
            </a:extLst>
          </p:cNvPr>
          <p:cNvCxnSpPr>
            <a:cxnSpLocks/>
            <a:stCxn id="16" idx="1"/>
          </p:cNvCxnSpPr>
          <p:nvPr/>
        </p:nvCxnSpPr>
        <p:spPr>
          <a:xfrm flipH="1" flipV="1">
            <a:off x="3109591" y="2993039"/>
            <a:ext cx="95866" cy="1386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FAFD3A8-B307-634C-8C09-178EFF6B137C}"/>
              </a:ext>
              <a:ext uri="{C183D7F6-B498-43B3-948B-1728B52AA6E4}">
                <adec:decorative xmlns:adec="http://schemas.microsoft.com/office/drawing/2017/decorative" val="1"/>
              </a:ext>
            </a:extLst>
          </p:cNvPr>
          <p:cNvCxnSpPr>
            <a:cxnSpLocks/>
          </p:cNvCxnSpPr>
          <p:nvPr/>
        </p:nvCxnSpPr>
        <p:spPr>
          <a:xfrm flipH="1">
            <a:off x="3766163" y="3024669"/>
            <a:ext cx="57572" cy="243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906AC14-CA5E-2A40-8719-D6C3A7D56FFF}"/>
              </a:ext>
              <a:ext uri="{C183D7F6-B498-43B3-948B-1728B52AA6E4}">
                <adec:decorative xmlns:adec="http://schemas.microsoft.com/office/drawing/2017/decorative" val="1"/>
              </a:ext>
            </a:extLst>
          </p:cNvPr>
          <p:cNvCxnSpPr>
            <a:cxnSpLocks/>
            <a:stCxn id="19" idx="0"/>
          </p:cNvCxnSpPr>
          <p:nvPr/>
        </p:nvCxnSpPr>
        <p:spPr>
          <a:xfrm flipV="1">
            <a:off x="4140102" y="3439830"/>
            <a:ext cx="33720" cy="212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F85EF81-3E14-9F43-AC9B-43AA011085BA}"/>
              </a:ext>
              <a:ext uri="{C183D7F6-B498-43B3-948B-1728B52AA6E4}">
                <adec:decorative xmlns:adec="http://schemas.microsoft.com/office/drawing/2017/decorative" val="1"/>
              </a:ext>
            </a:extLst>
          </p:cNvPr>
          <p:cNvCxnSpPr>
            <a:cxnSpLocks/>
            <a:stCxn id="26" idx="2"/>
          </p:cNvCxnSpPr>
          <p:nvPr/>
        </p:nvCxnSpPr>
        <p:spPr>
          <a:xfrm flipH="1" flipV="1">
            <a:off x="4464810" y="4110626"/>
            <a:ext cx="299930" cy="802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0167F45-210B-6941-A7BF-72D5894C1394}"/>
              </a:ext>
              <a:ext uri="{C183D7F6-B498-43B3-948B-1728B52AA6E4}">
                <adec:decorative xmlns:adec="http://schemas.microsoft.com/office/drawing/2017/decorative" val="1"/>
              </a:ext>
            </a:extLst>
          </p:cNvPr>
          <p:cNvCxnSpPr>
            <a:cxnSpLocks/>
            <a:stCxn id="25" idx="5"/>
          </p:cNvCxnSpPr>
          <p:nvPr/>
        </p:nvCxnSpPr>
        <p:spPr>
          <a:xfrm>
            <a:off x="4903732" y="3129956"/>
            <a:ext cx="58273" cy="1919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2CAA93D-FC28-EF47-9DA2-652A211F9633}"/>
              </a:ext>
              <a:ext uri="{C183D7F6-B498-43B3-948B-1728B52AA6E4}">
                <adec:decorative xmlns:adec="http://schemas.microsoft.com/office/drawing/2017/decorative" val="1"/>
              </a:ext>
            </a:extLst>
          </p:cNvPr>
          <p:cNvCxnSpPr>
            <a:cxnSpLocks/>
            <a:stCxn id="23" idx="4"/>
          </p:cNvCxnSpPr>
          <p:nvPr/>
        </p:nvCxnSpPr>
        <p:spPr>
          <a:xfrm>
            <a:off x="5298636" y="2533698"/>
            <a:ext cx="0" cy="194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1A5D23E-CBF1-3543-9692-2067FB94CA58}"/>
              </a:ext>
              <a:ext uri="{C183D7F6-B498-43B3-948B-1728B52AA6E4}">
                <adec:decorative xmlns:adec="http://schemas.microsoft.com/office/drawing/2017/decorative" val="1"/>
              </a:ext>
            </a:extLst>
          </p:cNvPr>
          <p:cNvCxnSpPr>
            <a:cxnSpLocks/>
          </p:cNvCxnSpPr>
          <p:nvPr/>
        </p:nvCxnSpPr>
        <p:spPr>
          <a:xfrm>
            <a:off x="4277639" y="2455375"/>
            <a:ext cx="184694" cy="78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B90C66A-2A9F-E64B-9AA5-4453E7B1DBBA}"/>
              </a:ext>
              <a:ext uri="{C183D7F6-B498-43B3-948B-1728B52AA6E4}">
                <adec:decorative xmlns:adec="http://schemas.microsoft.com/office/drawing/2017/decorative" val="1"/>
              </a:ext>
            </a:extLst>
          </p:cNvPr>
          <p:cNvCxnSpPr>
            <a:cxnSpLocks/>
            <a:stCxn id="20" idx="3"/>
          </p:cNvCxnSpPr>
          <p:nvPr/>
        </p:nvCxnSpPr>
        <p:spPr>
          <a:xfrm flipH="1">
            <a:off x="4369987" y="2091482"/>
            <a:ext cx="232122" cy="73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903E4A8-6FAB-7845-B567-C0CBD01CC843}"/>
              </a:ext>
            </a:extLst>
          </p:cNvPr>
          <p:cNvSpPr txBox="1"/>
          <p:nvPr/>
        </p:nvSpPr>
        <p:spPr>
          <a:xfrm>
            <a:off x="5485215" y="5549029"/>
            <a:ext cx="1251112" cy="369332"/>
          </a:xfrm>
          <a:prstGeom prst="rect">
            <a:avLst/>
          </a:prstGeom>
          <a:noFill/>
        </p:spPr>
        <p:txBody>
          <a:bodyPr wrap="none" rtlCol="0">
            <a:spAutoFit/>
          </a:bodyPr>
          <a:lstStyle/>
          <a:p>
            <a:r>
              <a:rPr lang="en-GB" dirty="0"/>
              <a:t>Time = 0 </a:t>
            </a:r>
            <a:r>
              <a:rPr lang="en-GB" dirty="0" err="1"/>
              <a:t>ps</a:t>
            </a:r>
            <a:endParaRPr lang="en-GB" dirty="0"/>
          </a:p>
        </p:txBody>
      </p:sp>
    </p:spTree>
    <p:extLst>
      <p:ext uri="{BB962C8B-B14F-4D97-AF65-F5344CB8AC3E}">
        <p14:creationId xmlns:p14="http://schemas.microsoft.com/office/powerpoint/2010/main" val="2132940775"/>
      </p:ext>
    </p:extLst>
  </p:cSld>
  <p:clrMapOvr>
    <a:masterClrMapping/>
  </p:clrMapOvr>
  <mc:AlternateContent xmlns:mc="http://schemas.openxmlformats.org/markup-compatibility/2006" xmlns:p14="http://schemas.microsoft.com/office/powerpoint/2010/main">
    <mc:Choice Requires="p14">
      <p:transition spd="slow" p14:dur="2000" advTm="14069"/>
    </mc:Choice>
    <mc:Fallback xmlns="">
      <p:transition spd="slow" advTm="1406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3CA5-3ED8-D24B-8787-B5880A519395}"/>
              </a:ext>
            </a:extLst>
          </p:cNvPr>
          <p:cNvSpPr>
            <a:spLocks noGrp="1"/>
          </p:cNvSpPr>
          <p:nvPr>
            <p:ph type="title"/>
          </p:nvPr>
        </p:nvSpPr>
        <p:spPr/>
        <p:txBody>
          <a:bodyPr/>
          <a:lstStyle/>
          <a:p>
            <a:r>
              <a:rPr lang="en-GB" dirty="0"/>
              <a:t>How do simulations work?</a:t>
            </a:r>
          </a:p>
        </p:txBody>
      </p:sp>
      <p:sp>
        <p:nvSpPr>
          <p:cNvPr id="4" name="TextBox 3">
            <a:extLst>
              <a:ext uri="{FF2B5EF4-FFF2-40B4-BE49-F238E27FC236}">
                <a16:creationId xmlns:a16="http://schemas.microsoft.com/office/drawing/2014/main" id="{E4AE9BE5-80CA-BD43-BF09-8C368FE7C4B4}"/>
              </a:ext>
            </a:extLst>
          </p:cNvPr>
          <p:cNvSpPr txBox="1"/>
          <p:nvPr/>
        </p:nvSpPr>
        <p:spPr>
          <a:xfrm>
            <a:off x="8364990" y="6396335"/>
            <a:ext cx="3827010" cy="461665"/>
          </a:xfrm>
          <a:prstGeom prst="rect">
            <a:avLst/>
          </a:prstGeom>
          <a:noFill/>
        </p:spPr>
        <p:txBody>
          <a:bodyPr wrap="none" rtlCol="0">
            <a:spAutoFit/>
          </a:bodyPr>
          <a:lstStyle/>
          <a:p>
            <a:pPr algn="r"/>
            <a:r>
              <a:rPr lang="en-GB" sz="1200" dirty="0" err="1"/>
              <a:t>Lemkul</a:t>
            </a:r>
            <a:r>
              <a:rPr lang="en-GB" sz="1200" dirty="0"/>
              <a:t>, J. 2018, GROMACS Tutorial: Lysozyme in Water</a:t>
            </a:r>
          </a:p>
          <a:p>
            <a:pPr algn="r"/>
            <a:r>
              <a:rPr lang="en-GB" sz="1200" dirty="0"/>
              <a:t>http://</a:t>
            </a:r>
            <a:r>
              <a:rPr lang="en-GB" sz="1200" dirty="0" err="1"/>
              <a:t>www.mdtutorials.com</a:t>
            </a:r>
            <a:r>
              <a:rPr lang="en-GB" sz="1200" dirty="0"/>
              <a:t>/</a:t>
            </a:r>
            <a:r>
              <a:rPr lang="en-GB" sz="1200" dirty="0" err="1"/>
              <a:t>gmx</a:t>
            </a:r>
            <a:r>
              <a:rPr lang="en-GB" sz="1200" dirty="0"/>
              <a:t>/lysozyme/04_ions.html</a:t>
            </a:r>
          </a:p>
        </p:txBody>
      </p:sp>
      <p:pic>
        <p:nvPicPr>
          <p:cNvPr id="10" name="Picture 9" descr="Flow chart describing a basic MD algorithm. The third step, &quot;Compute new positions and velocities using Newton's equations of motion&quot;, is highlighted in blue.">
            <a:extLst>
              <a:ext uri="{FF2B5EF4-FFF2-40B4-BE49-F238E27FC236}">
                <a16:creationId xmlns:a16="http://schemas.microsoft.com/office/drawing/2014/main" id="{18834943-059B-0440-9567-F9A48C11F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711" y="1117600"/>
            <a:ext cx="4100106" cy="5190439"/>
          </a:xfrm>
          <a:prstGeom prst="rect">
            <a:avLst/>
          </a:prstGeom>
        </p:spPr>
      </p:pic>
      <p:sp>
        <p:nvSpPr>
          <p:cNvPr id="7" name="Rounded Rectangle 6">
            <a:extLst>
              <a:ext uri="{FF2B5EF4-FFF2-40B4-BE49-F238E27FC236}">
                <a16:creationId xmlns:a16="http://schemas.microsoft.com/office/drawing/2014/main" id="{BDF7D331-D9F9-2E4D-A4E6-DF2B96CB8237}"/>
              </a:ext>
              <a:ext uri="{C183D7F6-B498-43B3-948B-1728B52AA6E4}">
                <adec:decorative xmlns:adec="http://schemas.microsoft.com/office/drawing/2017/decorative" val="1"/>
              </a:ext>
            </a:extLst>
          </p:cNvPr>
          <p:cNvSpPr/>
          <p:nvPr/>
        </p:nvSpPr>
        <p:spPr>
          <a:xfrm>
            <a:off x="8066098" y="3176513"/>
            <a:ext cx="3280094" cy="654794"/>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7C5A427-6886-C545-BD14-0F2C625F8293}"/>
              </a:ext>
              <a:ext uri="{C183D7F6-B498-43B3-948B-1728B52AA6E4}">
                <adec:decorative xmlns:adec="http://schemas.microsoft.com/office/drawing/2017/decorative" val="1"/>
              </a:ext>
            </a:extLst>
          </p:cNvPr>
          <p:cNvSpPr/>
          <p:nvPr/>
        </p:nvSpPr>
        <p:spPr>
          <a:xfrm>
            <a:off x="1540701" y="1578279"/>
            <a:ext cx="4208745" cy="3970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FF9F93B-2C2E-AC43-8216-AB5894224925}"/>
              </a:ext>
              <a:ext uri="{C183D7F6-B498-43B3-948B-1728B52AA6E4}">
                <adec:decorative xmlns:adec="http://schemas.microsoft.com/office/drawing/2017/decorative" val="1"/>
              </a:ext>
            </a:extLst>
          </p:cNvPr>
          <p:cNvSpPr/>
          <p:nvPr/>
        </p:nvSpPr>
        <p:spPr>
          <a:xfrm>
            <a:off x="1845341" y="217733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CB94118-3F78-3B40-8D83-9CBA4D3506BC}"/>
              </a:ext>
              <a:ext uri="{C183D7F6-B498-43B3-948B-1728B52AA6E4}">
                <adec:decorative xmlns:adec="http://schemas.microsoft.com/office/drawing/2017/decorative" val="1"/>
              </a:ext>
            </a:extLst>
          </p:cNvPr>
          <p:cNvSpPr/>
          <p:nvPr/>
        </p:nvSpPr>
        <p:spPr>
          <a:xfrm>
            <a:off x="2565384" y="203439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AC4E799-36D0-F64B-B464-BA9D47E7E363}"/>
              </a:ext>
              <a:ext uri="{C183D7F6-B498-43B3-948B-1728B52AA6E4}">
                <adec:decorative xmlns:adec="http://schemas.microsoft.com/office/drawing/2017/decorative" val="1"/>
              </a:ext>
            </a:extLst>
          </p:cNvPr>
          <p:cNvSpPr/>
          <p:nvPr/>
        </p:nvSpPr>
        <p:spPr>
          <a:xfrm>
            <a:off x="2485599" y="291751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48AAFAD-96EC-C34D-B022-75342DAB633B}"/>
              </a:ext>
              <a:ext uri="{C183D7F6-B498-43B3-948B-1728B52AA6E4}">
                <adec:decorative xmlns:adec="http://schemas.microsoft.com/office/drawing/2017/decorative" val="1"/>
              </a:ext>
            </a:extLst>
          </p:cNvPr>
          <p:cNvSpPr/>
          <p:nvPr/>
        </p:nvSpPr>
        <p:spPr>
          <a:xfrm>
            <a:off x="2098111" y="353683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9C7AFFF-287B-2E4A-8296-D0A3A8BDF33E}"/>
              </a:ext>
              <a:ext uri="{C183D7F6-B498-43B3-948B-1728B52AA6E4}">
                <adec:decorative xmlns:adec="http://schemas.microsoft.com/office/drawing/2017/decorative" val="1"/>
              </a:ext>
            </a:extLst>
          </p:cNvPr>
          <p:cNvSpPr/>
          <p:nvPr/>
        </p:nvSpPr>
        <p:spPr>
          <a:xfrm>
            <a:off x="3217206" y="215690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EE8D818-8F62-F840-8E1E-3CDDC34425B9}"/>
              </a:ext>
              <a:ext uri="{C183D7F6-B498-43B3-948B-1728B52AA6E4}">
                <adec:decorative xmlns:adec="http://schemas.microsoft.com/office/drawing/2017/decorative" val="1"/>
              </a:ext>
            </a:extLst>
          </p:cNvPr>
          <p:cNvSpPr/>
          <p:nvPr/>
        </p:nvSpPr>
        <p:spPr>
          <a:xfrm>
            <a:off x="3054367" y="291751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5CEC829-78E6-8548-9ECF-44B9204AC3D2}"/>
              </a:ext>
              <a:ext uri="{C183D7F6-B498-43B3-948B-1728B52AA6E4}">
                <adec:decorative xmlns:adec="http://schemas.microsoft.com/office/drawing/2017/decorative" val="1"/>
              </a:ext>
            </a:extLst>
          </p:cNvPr>
          <p:cNvSpPr/>
          <p:nvPr/>
        </p:nvSpPr>
        <p:spPr>
          <a:xfrm>
            <a:off x="4451084" y="249359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5991DDB-76BF-5543-BA1F-8D5B09D4E15B}"/>
              </a:ext>
              <a:ext uri="{C183D7F6-B498-43B3-948B-1728B52AA6E4}">
                <adec:decorative xmlns:adec="http://schemas.microsoft.com/office/drawing/2017/decorative" val="1"/>
              </a:ext>
            </a:extLst>
          </p:cNvPr>
          <p:cNvSpPr/>
          <p:nvPr/>
        </p:nvSpPr>
        <p:spPr>
          <a:xfrm>
            <a:off x="3684743" y="314663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0A3C776-EBA8-EB46-8CC3-7ECD20DE4445}"/>
              </a:ext>
              <a:ext uri="{C183D7F6-B498-43B3-948B-1728B52AA6E4}">
                <adec:decorative xmlns:adec="http://schemas.microsoft.com/office/drawing/2017/decorative" val="1"/>
              </a:ext>
            </a:extLst>
          </p:cNvPr>
          <p:cNvSpPr/>
          <p:nvPr/>
        </p:nvSpPr>
        <p:spPr>
          <a:xfrm>
            <a:off x="4121188" y="338546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D7475E-3185-CB49-82B9-08BD4CA965D3}"/>
              </a:ext>
              <a:ext uri="{C183D7F6-B498-43B3-948B-1728B52AA6E4}">
                <adec:decorative xmlns:adec="http://schemas.microsoft.com/office/drawing/2017/decorative" val="1"/>
              </a:ext>
            </a:extLst>
          </p:cNvPr>
          <p:cNvSpPr/>
          <p:nvPr/>
        </p:nvSpPr>
        <p:spPr>
          <a:xfrm>
            <a:off x="4277638" y="207331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FDC34A1-1AFB-7440-BFBC-80AF7B6D8C5E}"/>
              </a:ext>
              <a:ext uri="{C183D7F6-B498-43B3-948B-1728B52AA6E4}">
                <adec:decorative xmlns:adec="http://schemas.microsoft.com/office/drawing/2017/decorative" val="1"/>
              </a:ext>
            </a:extLst>
          </p:cNvPr>
          <p:cNvSpPr/>
          <p:nvPr/>
        </p:nvSpPr>
        <p:spPr>
          <a:xfrm>
            <a:off x="3540705" y="420667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39CDCDB-7B57-F747-A07D-49D5F8B83CC1}"/>
              </a:ext>
              <a:ext uri="{C183D7F6-B498-43B3-948B-1728B52AA6E4}">
                <adec:decorative xmlns:adec="http://schemas.microsoft.com/office/drawing/2017/decorative" val="1"/>
              </a:ext>
            </a:extLst>
          </p:cNvPr>
          <p:cNvSpPr/>
          <p:nvPr/>
        </p:nvSpPr>
        <p:spPr>
          <a:xfrm>
            <a:off x="2918804" y="5148009"/>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C0E74B2-6D1D-9B44-BE89-3E49EE30BFDD}"/>
              </a:ext>
              <a:ext uri="{C183D7F6-B498-43B3-948B-1728B52AA6E4}">
                <adec:decorative xmlns:adec="http://schemas.microsoft.com/office/drawing/2017/decorative" val="1"/>
              </a:ext>
            </a:extLst>
          </p:cNvPr>
          <p:cNvSpPr/>
          <p:nvPr/>
        </p:nvSpPr>
        <p:spPr>
          <a:xfrm>
            <a:off x="5217216" y="2651293"/>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21D2B05-FC31-E248-ADB1-9192F310E215}"/>
              </a:ext>
              <a:ext uri="{C183D7F6-B498-43B3-948B-1728B52AA6E4}">
                <adec:decorative xmlns:adec="http://schemas.microsoft.com/office/drawing/2017/decorative" val="1"/>
              </a:ext>
            </a:extLst>
          </p:cNvPr>
          <p:cNvSpPr/>
          <p:nvPr/>
        </p:nvSpPr>
        <p:spPr>
          <a:xfrm>
            <a:off x="3922273" y="471498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97DE710-D587-3B43-9E4D-9ACF78143E66}"/>
              </a:ext>
              <a:ext uri="{C183D7F6-B498-43B3-948B-1728B52AA6E4}">
                <adec:decorative xmlns:adec="http://schemas.microsoft.com/office/drawing/2017/decorative" val="1"/>
              </a:ext>
            </a:extLst>
          </p:cNvPr>
          <p:cNvSpPr/>
          <p:nvPr/>
        </p:nvSpPr>
        <p:spPr>
          <a:xfrm>
            <a:off x="4903938" y="318838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4B2BE9F-473C-C94F-A477-8C16DF7189A5}"/>
              </a:ext>
              <a:ext uri="{C183D7F6-B498-43B3-948B-1728B52AA6E4}">
                <adec:decorative xmlns:adec="http://schemas.microsoft.com/office/drawing/2017/decorative" val="1"/>
              </a:ext>
            </a:extLst>
          </p:cNvPr>
          <p:cNvSpPr/>
          <p:nvPr/>
        </p:nvSpPr>
        <p:spPr>
          <a:xfrm>
            <a:off x="4429143" y="4006553"/>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1B51618-592F-124B-8843-ADCF23F22814}"/>
              </a:ext>
              <a:ext uri="{C183D7F6-B498-43B3-948B-1728B52AA6E4}">
                <adec:decorative xmlns:adec="http://schemas.microsoft.com/office/drawing/2017/decorative" val="1"/>
              </a:ext>
            </a:extLst>
          </p:cNvPr>
          <p:cNvSpPr/>
          <p:nvPr/>
        </p:nvSpPr>
        <p:spPr>
          <a:xfrm>
            <a:off x="3054367" y="365204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9F843BC-894B-BF4E-AD5B-66C9F1E9C8E2}"/>
              </a:ext>
              <a:ext uri="{C183D7F6-B498-43B3-948B-1728B52AA6E4}">
                <adec:decorative xmlns:adec="http://schemas.microsoft.com/office/drawing/2017/decorative" val="1"/>
              </a:ext>
            </a:extLst>
          </p:cNvPr>
          <p:cNvSpPr/>
          <p:nvPr/>
        </p:nvSpPr>
        <p:spPr>
          <a:xfrm>
            <a:off x="2227139" y="447547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63C320D-DE2B-0E40-ACD0-B756C778FD11}"/>
              </a:ext>
              <a:ext uri="{C183D7F6-B498-43B3-948B-1728B52AA6E4}">
                <adec:decorative xmlns:adec="http://schemas.microsoft.com/office/drawing/2017/decorative" val="1"/>
              </a:ext>
            </a:extLst>
          </p:cNvPr>
          <p:cNvSpPr/>
          <p:nvPr/>
        </p:nvSpPr>
        <p:spPr>
          <a:xfrm>
            <a:off x="1935272" y="511920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F806D0C-33A7-4B44-955B-A5CA7535A6EF}"/>
              </a:ext>
              <a:ext uri="{C183D7F6-B498-43B3-948B-1728B52AA6E4}">
                <adec:decorative xmlns:adec="http://schemas.microsoft.com/office/drawing/2017/decorative" val="1"/>
              </a:ext>
            </a:extLst>
          </p:cNvPr>
          <p:cNvSpPr/>
          <p:nvPr/>
        </p:nvSpPr>
        <p:spPr>
          <a:xfrm>
            <a:off x="4640328" y="5039004"/>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91EA127-F867-F649-81C1-AD4DEB84DF52}"/>
              </a:ext>
              <a:ext uri="{C183D7F6-B498-43B3-948B-1728B52AA6E4}">
                <adec:decorative xmlns:adec="http://schemas.microsoft.com/office/drawing/2017/decorative" val="1"/>
              </a:ext>
            </a:extLst>
          </p:cNvPr>
          <p:cNvSpPr/>
          <p:nvPr/>
        </p:nvSpPr>
        <p:spPr>
          <a:xfrm>
            <a:off x="2790288" y="416696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486D9617-3799-C141-B965-027DC6BBC4BA}"/>
              </a:ext>
            </a:extLst>
          </p:cNvPr>
          <p:cNvSpPr txBox="1"/>
          <p:nvPr/>
        </p:nvSpPr>
        <p:spPr>
          <a:xfrm>
            <a:off x="5485215" y="5549029"/>
            <a:ext cx="1251112" cy="369332"/>
          </a:xfrm>
          <a:prstGeom prst="rect">
            <a:avLst/>
          </a:prstGeom>
          <a:noFill/>
        </p:spPr>
        <p:txBody>
          <a:bodyPr wrap="none" rtlCol="0">
            <a:spAutoFit/>
          </a:bodyPr>
          <a:lstStyle/>
          <a:p>
            <a:r>
              <a:rPr lang="en-GB" dirty="0"/>
              <a:t>Time = 0 </a:t>
            </a:r>
            <a:r>
              <a:rPr lang="en-GB" dirty="0" err="1"/>
              <a:t>ps</a:t>
            </a:r>
            <a:endParaRPr lang="en-GB" dirty="0"/>
          </a:p>
        </p:txBody>
      </p:sp>
    </p:spTree>
    <p:extLst>
      <p:ext uri="{BB962C8B-B14F-4D97-AF65-F5344CB8AC3E}">
        <p14:creationId xmlns:p14="http://schemas.microsoft.com/office/powerpoint/2010/main" val="17954355"/>
      </p:ext>
    </p:extLst>
  </p:cSld>
  <p:clrMapOvr>
    <a:masterClrMapping/>
  </p:clrMapOvr>
  <mc:AlternateContent xmlns:mc="http://schemas.openxmlformats.org/markup-compatibility/2006" xmlns:p14="http://schemas.microsoft.com/office/powerpoint/2010/main">
    <mc:Choice Requires="p14">
      <p:transition spd="slow" p14:dur="2000" advTm="7113"/>
    </mc:Choice>
    <mc:Fallback xmlns="">
      <p:transition spd="slow" advTm="71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3CA5-3ED8-D24B-8787-B5880A519395}"/>
              </a:ext>
            </a:extLst>
          </p:cNvPr>
          <p:cNvSpPr>
            <a:spLocks noGrp="1"/>
          </p:cNvSpPr>
          <p:nvPr>
            <p:ph type="title"/>
          </p:nvPr>
        </p:nvSpPr>
        <p:spPr/>
        <p:txBody>
          <a:bodyPr/>
          <a:lstStyle/>
          <a:p>
            <a:r>
              <a:rPr lang="en-GB" dirty="0"/>
              <a:t>How do simulations work?</a:t>
            </a:r>
          </a:p>
        </p:txBody>
      </p:sp>
      <p:sp>
        <p:nvSpPr>
          <p:cNvPr id="4" name="TextBox 3">
            <a:extLst>
              <a:ext uri="{FF2B5EF4-FFF2-40B4-BE49-F238E27FC236}">
                <a16:creationId xmlns:a16="http://schemas.microsoft.com/office/drawing/2014/main" id="{E4AE9BE5-80CA-BD43-BF09-8C368FE7C4B4}"/>
              </a:ext>
            </a:extLst>
          </p:cNvPr>
          <p:cNvSpPr txBox="1"/>
          <p:nvPr/>
        </p:nvSpPr>
        <p:spPr>
          <a:xfrm>
            <a:off x="8364990" y="6396335"/>
            <a:ext cx="3827010" cy="461665"/>
          </a:xfrm>
          <a:prstGeom prst="rect">
            <a:avLst/>
          </a:prstGeom>
          <a:noFill/>
        </p:spPr>
        <p:txBody>
          <a:bodyPr wrap="none" rtlCol="0">
            <a:spAutoFit/>
          </a:bodyPr>
          <a:lstStyle/>
          <a:p>
            <a:pPr algn="r"/>
            <a:r>
              <a:rPr lang="en-GB" sz="1200" dirty="0" err="1"/>
              <a:t>Lemkul</a:t>
            </a:r>
            <a:r>
              <a:rPr lang="en-GB" sz="1200" dirty="0"/>
              <a:t>, J. 2018, GROMACS Tutorial: Lysozyme in Water</a:t>
            </a:r>
          </a:p>
          <a:p>
            <a:pPr algn="r"/>
            <a:r>
              <a:rPr lang="en-GB" sz="1200" dirty="0"/>
              <a:t>http://</a:t>
            </a:r>
            <a:r>
              <a:rPr lang="en-GB" sz="1200" dirty="0" err="1"/>
              <a:t>www.mdtutorials.com</a:t>
            </a:r>
            <a:r>
              <a:rPr lang="en-GB" sz="1200" dirty="0"/>
              <a:t>/</a:t>
            </a:r>
            <a:r>
              <a:rPr lang="en-GB" sz="1200" dirty="0" err="1"/>
              <a:t>gmx</a:t>
            </a:r>
            <a:r>
              <a:rPr lang="en-GB" sz="1200" dirty="0"/>
              <a:t>/lysozyme/04_ions.html</a:t>
            </a:r>
          </a:p>
        </p:txBody>
      </p:sp>
      <p:pic>
        <p:nvPicPr>
          <p:cNvPr id="10" name="Picture 9" descr="Flow chart describing a basic MD algorithm. The fourth step, &quot;Output positions, velocities, and macroscopic properties of interest&quot;, is highlighted in blue.">
            <a:extLst>
              <a:ext uri="{FF2B5EF4-FFF2-40B4-BE49-F238E27FC236}">
                <a16:creationId xmlns:a16="http://schemas.microsoft.com/office/drawing/2014/main" id="{18834943-059B-0440-9567-F9A48C11F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711" y="1117600"/>
            <a:ext cx="4100106" cy="5190439"/>
          </a:xfrm>
          <a:prstGeom prst="rect">
            <a:avLst/>
          </a:prstGeom>
        </p:spPr>
      </p:pic>
      <p:sp>
        <p:nvSpPr>
          <p:cNvPr id="7" name="Rounded Rectangle 6">
            <a:extLst>
              <a:ext uri="{FF2B5EF4-FFF2-40B4-BE49-F238E27FC236}">
                <a16:creationId xmlns:a16="http://schemas.microsoft.com/office/drawing/2014/main" id="{BDF7D331-D9F9-2E4D-A4E6-DF2B96CB8237}"/>
              </a:ext>
              <a:ext uri="{C183D7F6-B498-43B3-948B-1728B52AA6E4}">
                <adec:decorative xmlns:adec="http://schemas.microsoft.com/office/drawing/2017/decorative" val="1"/>
              </a:ext>
            </a:extLst>
          </p:cNvPr>
          <p:cNvSpPr/>
          <p:nvPr/>
        </p:nvSpPr>
        <p:spPr>
          <a:xfrm>
            <a:off x="8066098" y="4197785"/>
            <a:ext cx="3280094" cy="654794"/>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7C5A427-6886-C545-BD14-0F2C625F8293}"/>
              </a:ext>
              <a:ext uri="{C183D7F6-B498-43B3-948B-1728B52AA6E4}">
                <adec:decorative xmlns:adec="http://schemas.microsoft.com/office/drawing/2017/decorative" val="1"/>
              </a:ext>
            </a:extLst>
          </p:cNvPr>
          <p:cNvSpPr/>
          <p:nvPr/>
        </p:nvSpPr>
        <p:spPr>
          <a:xfrm>
            <a:off x="1540701" y="1578279"/>
            <a:ext cx="4208745" cy="3970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FF9F93B-2C2E-AC43-8216-AB5894224925}"/>
              </a:ext>
              <a:ext uri="{C183D7F6-B498-43B3-948B-1728B52AA6E4}">
                <adec:decorative xmlns:adec="http://schemas.microsoft.com/office/drawing/2017/decorative" val="1"/>
              </a:ext>
            </a:extLst>
          </p:cNvPr>
          <p:cNvSpPr/>
          <p:nvPr/>
        </p:nvSpPr>
        <p:spPr>
          <a:xfrm>
            <a:off x="1845341" y="217733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CB94118-3F78-3B40-8D83-9CBA4D3506BC}"/>
              </a:ext>
              <a:ext uri="{C183D7F6-B498-43B3-948B-1728B52AA6E4}">
                <adec:decorative xmlns:adec="http://schemas.microsoft.com/office/drawing/2017/decorative" val="1"/>
              </a:ext>
            </a:extLst>
          </p:cNvPr>
          <p:cNvSpPr/>
          <p:nvPr/>
        </p:nvSpPr>
        <p:spPr>
          <a:xfrm>
            <a:off x="2565384" y="203439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AC4E799-36D0-F64B-B464-BA9D47E7E363}"/>
              </a:ext>
              <a:ext uri="{C183D7F6-B498-43B3-948B-1728B52AA6E4}">
                <adec:decorative xmlns:adec="http://schemas.microsoft.com/office/drawing/2017/decorative" val="1"/>
              </a:ext>
            </a:extLst>
          </p:cNvPr>
          <p:cNvSpPr/>
          <p:nvPr/>
        </p:nvSpPr>
        <p:spPr>
          <a:xfrm>
            <a:off x="2485599" y="291751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48AAFAD-96EC-C34D-B022-75342DAB633B}"/>
              </a:ext>
              <a:ext uri="{C183D7F6-B498-43B3-948B-1728B52AA6E4}">
                <adec:decorative xmlns:adec="http://schemas.microsoft.com/office/drawing/2017/decorative" val="1"/>
              </a:ext>
            </a:extLst>
          </p:cNvPr>
          <p:cNvSpPr/>
          <p:nvPr/>
        </p:nvSpPr>
        <p:spPr>
          <a:xfrm>
            <a:off x="2098111" y="353683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9C7AFFF-287B-2E4A-8296-D0A3A8BDF33E}"/>
              </a:ext>
              <a:ext uri="{C183D7F6-B498-43B3-948B-1728B52AA6E4}">
                <adec:decorative xmlns:adec="http://schemas.microsoft.com/office/drawing/2017/decorative" val="1"/>
              </a:ext>
            </a:extLst>
          </p:cNvPr>
          <p:cNvSpPr/>
          <p:nvPr/>
        </p:nvSpPr>
        <p:spPr>
          <a:xfrm>
            <a:off x="3217206" y="215690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EE8D818-8F62-F840-8E1E-3CDDC34425B9}"/>
              </a:ext>
              <a:ext uri="{C183D7F6-B498-43B3-948B-1728B52AA6E4}">
                <adec:decorative xmlns:adec="http://schemas.microsoft.com/office/drawing/2017/decorative" val="1"/>
              </a:ext>
            </a:extLst>
          </p:cNvPr>
          <p:cNvSpPr/>
          <p:nvPr/>
        </p:nvSpPr>
        <p:spPr>
          <a:xfrm>
            <a:off x="3054367" y="291751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5CEC829-78E6-8548-9ECF-44B9204AC3D2}"/>
              </a:ext>
              <a:ext uri="{C183D7F6-B498-43B3-948B-1728B52AA6E4}">
                <adec:decorative xmlns:adec="http://schemas.microsoft.com/office/drawing/2017/decorative" val="1"/>
              </a:ext>
            </a:extLst>
          </p:cNvPr>
          <p:cNvSpPr/>
          <p:nvPr/>
        </p:nvSpPr>
        <p:spPr>
          <a:xfrm>
            <a:off x="4451084" y="249359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5991DDB-76BF-5543-BA1F-8D5B09D4E15B}"/>
              </a:ext>
              <a:ext uri="{C183D7F6-B498-43B3-948B-1728B52AA6E4}">
                <adec:decorative xmlns:adec="http://schemas.microsoft.com/office/drawing/2017/decorative" val="1"/>
              </a:ext>
            </a:extLst>
          </p:cNvPr>
          <p:cNvSpPr/>
          <p:nvPr/>
        </p:nvSpPr>
        <p:spPr>
          <a:xfrm>
            <a:off x="3684743" y="314663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0A3C776-EBA8-EB46-8CC3-7ECD20DE4445}"/>
              </a:ext>
              <a:ext uri="{C183D7F6-B498-43B3-948B-1728B52AA6E4}">
                <adec:decorative xmlns:adec="http://schemas.microsoft.com/office/drawing/2017/decorative" val="1"/>
              </a:ext>
            </a:extLst>
          </p:cNvPr>
          <p:cNvSpPr/>
          <p:nvPr/>
        </p:nvSpPr>
        <p:spPr>
          <a:xfrm>
            <a:off x="4121188" y="338546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D7475E-3185-CB49-82B9-08BD4CA965D3}"/>
              </a:ext>
              <a:ext uri="{C183D7F6-B498-43B3-948B-1728B52AA6E4}">
                <adec:decorative xmlns:adec="http://schemas.microsoft.com/office/drawing/2017/decorative" val="1"/>
              </a:ext>
            </a:extLst>
          </p:cNvPr>
          <p:cNvSpPr/>
          <p:nvPr/>
        </p:nvSpPr>
        <p:spPr>
          <a:xfrm>
            <a:off x="4277638" y="207331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FDC34A1-1AFB-7440-BFBC-80AF7B6D8C5E}"/>
              </a:ext>
              <a:ext uri="{C183D7F6-B498-43B3-948B-1728B52AA6E4}">
                <adec:decorative xmlns:adec="http://schemas.microsoft.com/office/drawing/2017/decorative" val="1"/>
              </a:ext>
            </a:extLst>
          </p:cNvPr>
          <p:cNvSpPr/>
          <p:nvPr/>
        </p:nvSpPr>
        <p:spPr>
          <a:xfrm>
            <a:off x="3540705" y="420667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39CDCDB-7B57-F747-A07D-49D5F8B83CC1}"/>
              </a:ext>
              <a:ext uri="{C183D7F6-B498-43B3-948B-1728B52AA6E4}">
                <adec:decorative xmlns:adec="http://schemas.microsoft.com/office/drawing/2017/decorative" val="1"/>
              </a:ext>
            </a:extLst>
          </p:cNvPr>
          <p:cNvSpPr/>
          <p:nvPr/>
        </p:nvSpPr>
        <p:spPr>
          <a:xfrm>
            <a:off x="2918804" y="5148009"/>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C0E74B2-6D1D-9B44-BE89-3E49EE30BFDD}"/>
              </a:ext>
              <a:ext uri="{C183D7F6-B498-43B3-948B-1728B52AA6E4}">
                <adec:decorative xmlns:adec="http://schemas.microsoft.com/office/drawing/2017/decorative" val="1"/>
              </a:ext>
            </a:extLst>
          </p:cNvPr>
          <p:cNvSpPr/>
          <p:nvPr/>
        </p:nvSpPr>
        <p:spPr>
          <a:xfrm>
            <a:off x="5217216" y="2651293"/>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21D2B05-FC31-E248-ADB1-9192F310E215}"/>
              </a:ext>
              <a:ext uri="{C183D7F6-B498-43B3-948B-1728B52AA6E4}">
                <adec:decorative xmlns:adec="http://schemas.microsoft.com/office/drawing/2017/decorative" val="1"/>
              </a:ext>
            </a:extLst>
          </p:cNvPr>
          <p:cNvSpPr/>
          <p:nvPr/>
        </p:nvSpPr>
        <p:spPr>
          <a:xfrm>
            <a:off x="3922273" y="471498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97DE710-D587-3B43-9E4D-9ACF78143E66}"/>
              </a:ext>
              <a:ext uri="{C183D7F6-B498-43B3-948B-1728B52AA6E4}">
                <adec:decorative xmlns:adec="http://schemas.microsoft.com/office/drawing/2017/decorative" val="1"/>
              </a:ext>
            </a:extLst>
          </p:cNvPr>
          <p:cNvSpPr/>
          <p:nvPr/>
        </p:nvSpPr>
        <p:spPr>
          <a:xfrm>
            <a:off x="4903938" y="318838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4B2BE9F-473C-C94F-A477-8C16DF7189A5}"/>
              </a:ext>
              <a:ext uri="{C183D7F6-B498-43B3-948B-1728B52AA6E4}">
                <adec:decorative xmlns:adec="http://schemas.microsoft.com/office/drawing/2017/decorative" val="1"/>
              </a:ext>
            </a:extLst>
          </p:cNvPr>
          <p:cNvSpPr/>
          <p:nvPr/>
        </p:nvSpPr>
        <p:spPr>
          <a:xfrm>
            <a:off x="4429143" y="4006553"/>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1B51618-592F-124B-8843-ADCF23F22814}"/>
              </a:ext>
              <a:ext uri="{C183D7F6-B498-43B3-948B-1728B52AA6E4}">
                <adec:decorative xmlns:adec="http://schemas.microsoft.com/office/drawing/2017/decorative" val="1"/>
              </a:ext>
            </a:extLst>
          </p:cNvPr>
          <p:cNvSpPr/>
          <p:nvPr/>
        </p:nvSpPr>
        <p:spPr>
          <a:xfrm>
            <a:off x="3054367" y="365204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9F843BC-894B-BF4E-AD5B-66C9F1E9C8E2}"/>
              </a:ext>
              <a:ext uri="{C183D7F6-B498-43B3-948B-1728B52AA6E4}">
                <adec:decorative xmlns:adec="http://schemas.microsoft.com/office/drawing/2017/decorative" val="1"/>
              </a:ext>
            </a:extLst>
          </p:cNvPr>
          <p:cNvSpPr/>
          <p:nvPr/>
        </p:nvSpPr>
        <p:spPr>
          <a:xfrm>
            <a:off x="2227139" y="447547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63C320D-DE2B-0E40-ACD0-B756C778FD11}"/>
              </a:ext>
              <a:ext uri="{C183D7F6-B498-43B3-948B-1728B52AA6E4}">
                <adec:decorative xmlns:adec="http://schemas.microsoft.com/office/drawing/2017/decorative" val="1"/>
              </a:ext>
            </a:extLst>
          </p:cNvPr>
          <p:cNvSpPr/>
          <p:nvPr/>
        </p:nvSpPr>
        <p:spPr>
          <a:xfrm>
            <a:off x="1935272" y="511920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F806D0C-33A7-4B44-955B-A5CA7535A6EF}"/>
              </a:ext>
              <a:ext uri="{C183D7F6-B498-43B3-948B-1728B52AA6E4}">
                <adec:decorative xmlns:adec="http://schemas.microsoft.com/office/drawing/2017/decorative" val="1"/>
              </a:ext>
            </a:extLst>
          </p:cNvPr>
          <p:cNvSpPr/>
          <p:nvPr/>
        </p:nvSpPr>
        <p:spPr>
          <a:xfrm>
            <a:off x="4640328" y="5039004"/>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91EA127-F867-F649-81C1-AD4DEB84DF52}"/>
              </a:ext>
              <a:ext uri="{C183D7F6-B498-43B3-948B-1728B52AA6E4}">
                <adec:decorative xmlns:adec="http://schemas.microsoft.com/office/drawing/2017/decorative" val="1"/>
              </a:ext>
            </a:extLst>
          </p:cNvPr>
          <p:cNvSpPr/>
          <p:nvPr/>
        </p:nvSpPr>
        <p:spPr>
          <a:xfrm>
            <a:off x="2790288" y="416696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6940E07-572C-2940-8251-DFDD28E87B8E}"/>
              </a:ext>
            </a:extLst>
          </p:cNvPr>
          <p:cNvSpPr txBox="1"/>
          <p:nvPr/>
        </p:nvSpPr>
        <p:spPr>
          <a:xfrm>
            <a:off x="5485215" y="5549029"/>
            <a:ext cx="2193293" cy="1477328"/>
          </a:xfrm>
          <a:prstGeom prst="rect">
            <a:avLst/>
          </a:prstGeom>
          <a:noFill/>
        </p:spPr>
        <p:txBody>
          <a:bodyPr wrap="none" rtlCol="0">
            <a:spAutoFit/>
          </a:bodyPr>
          <a:lstStyle/>
          <a:p>
            <a:r>
              <a:rPr lang="en-GB" dirty="0"/>
              <a:t>Time = 0 </a:t>
            </a:r>
            <a:r>
              <a:rPr lang="en-GB" dirty="0" err="1"/>
              <a:t>ps</a:t>
            </a:r>
            <a:endParaRPr lang="en-GB" dirty="0"/>
          </a:p>
          <a:p>
            <a:r>
              <a:rPr lang="en-GB" dirty="0"/>
              <a:t>Temperature = 300 K</a:t>
            </a:r>
          </a:p>
          <a:p>
            <a:r>
              <a:rPr lang="en-GB" dirty="0"/>
              <a:t>Pressure = 1 bar</a:t>
            </a:r>
          </a:p>
          <a:p>
            <a:r>
              <a:rPr lang="en-GB" dirty="0"/>
              <a:t>Energy = 5000 kJ/mol</a:t>
            </a:r>
          </a:p>
          <a:p>
            <a:endParaRPr lang="en-GB" dirty="0"/>
          </a:p>
        </p:txBody>
      </p:sp>
    </p:spTree>
    <p:extLst>
      <p:ext uri="{BB962C8B-B14F-4D97-AF65-F5344CB8AC3E}">
        <p14:creationId xmlns:p14="http://schemas.microsoft.com/office/powerpoint/2010/main" val="280326180"/>
      </p:ext>
    </p:extLst>
  </p:cSld>
  <p:clrMapOvr>
    <a:masterClrMapping/>
  </p:clrMapOvr>
  <mc:AlternateContent xmlns:mc="http://schemas.openxmlformats.org/markup-compatibility/2006" xmlns:p14="http://schemas.microsoft.com/office/powerpoint/2010/main">
    <mc:Choice Requires="p14">
      <p:transition spd="slow" p14:dur="2000" advTm="11879"/>
    </mc:Choice>
    <mc:Fallback xmlns="">
      <p:transition spd="slow" advTm="1187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3CA5-3ED8-D24B-8787-B5880A519395}"/>
              </a:ext>
            </a:extLst>
          </p:cNvPr>
          <p:cNvSpPr>
            <a:spLocks noGrp="1"/>
          </p:cNvSpPr>
          <p:nvPr>
            <p:ph type="title"/>
          </p:nvPr>
        </p:nvSpPr>
        <p:spPr/>
        <p:txBody>
          <a:bodyPr/>
          <a:lstStyle/>
          <a:p>
            <a:r>
              <a:rPr lang="en-GB" dirty="0"/>
              <a:t>How do simulations work?</a:t>
            </a:r>
          </a:p>
        </p:txBody>
      </p:sp>
      <p:sp>
        <p:nvSpPr>
          <p:cNvPr id="4" name="TextBox 3">
            <a:extLst>
              <a:ext uri="{FF2B5EF4-FFF2-40B4-BE49-F238E27FC236}">
                <a16:creationId xmlns:a16="http://schemas.microsoft.com/office/drawing/2014/main" id="{E4AE9BE5-80CA-BD43-BF09-8C368FE7C4B4}"/>
              </a:ext>
            </a:extLst>
          </p:cNvPr>
          <p:cNvSpPr txBox="1"/>
          <p:nvPr/>
        </p:nvSpPr>
        <p:spPr>
          <a:xfrm>
            <a:off x="8364990" y="6396335"/>
            <a:ext cx="3827010" cy="461665"/>
          </a:xfrm>
          <a:prstGeom prst="rect">
            <a:avLst/>
          </a:prstGeom>
          <a:noFill/>
        </p:spPr>
        <p:txBody>
          <a:bodyPr wrap="none" rtlCol="0">
            <a:spAutoFit/>
          </a:bodyPr>
          <a:lstStyle/>
          <a:p>
            <a:pPr algn="r"/>
            <a:r>
              <a:rPr lang="en-GB" sz="1200" dirty="0" err="1"/>
              <a:t>Lemkul</a:t>
            </a:r>
            <a:r>
              <a:rPr lang="en-GB" sz="1200" dirty="0"/>
              <a:t>, J. 2018, GROMACS Tutorial: Lysozyme in Water</a:t>
            </a:r>
          </a:p>
          <a:p>
            <a:pPr algn="r"/>
            <a:r>
              <a:rPr lang="en-GB" sz="1200" dirty="0"/>
              <a:t>http://</a:t>
            </a:r>
            <a:r>
              <a:rPr lang="en-GB" sz="1200" dirty="0" err="1"/>
              <a:t>www.mdtutorials.com</a:t>
            </a:r>
            <a:r>
              <a:rPr lang="en-GB" sz="1200" dirty="0"/>
              <a:t>/</a:t>
            </a:r>
            <a:r>
              <a:rPr lang="en-GB" sz="1200" dirty="0" err="1"/>
              <a:t>gmx</a:t>
            </a:r>
            <a:r>
              <a:rPr lang="en-GB" sz="1200" dirty="0"/>
              <a:t>/lysozyme/04_ions.html</a:t>
            </a:r>
          </a:p>
        </p:txBody>
      </p:sp>
      <p:pic>
        <p:nvPicPr>
          <p:cNvPr id="10" name="Picture 9" descr="Flow chart describing a basic MD algorithm. The fifth step, &quot;Increase time by delta t&quot;, is highlighted in blue.">
            <a:extLst>
              <a:ext uri="{FF2B5EF4-FFF2-40B4-BE49-F238E27FC236}">
                <a16:creationId xmlns:a16="http://schemas.microsoft.com/office/drawing/2014/main" id="{18834943-059B-0440-9567-F9A48C11F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711" y="1117600"/>
            <a:ext cx="4100106" cy="5190439"/>
          </a:xfrm>
          <a:prstGeom prst="rect">
            <a:avLst/>
          </a:prstGeom>
        </p:spPr>
      </p:pic>
      <p:sp>
        <p:nvSpPr>
          <p:cNvPr id="7" name="Rounded Rectangle 6">
            <a:extLst>
              <a:ext uri="{FF2B5EF4-FFF2-40B4-BE49-F238E27FC236}">
                <a16:creationId xmlns:a16="http://schemas.microsoft.com/office/drawing/2014/main" id="{BDF7D331-D9F9-2E4D-A4E6-DF2B96CB8237}"/>
              </a:ext>
              <a:ext uri="{C183D7F6-B498-43B3-948B-1728B52AA6E4}">
                <adec:decorative xmlns:adec="http://schemas.microsoft.com/office/drawing/2017/decorative" val="1"/>
              </a:ext>
            </a:extLst>
          </p:cNvPr>
          <p:cNvSpPr/>
          <p:nvPr/>
        </p:nvSpPr>
        <p:spPr>
          <a:xfrm>
            <a:off x="8066098" y="5210183"/>
            <a:ext cx="3280094" cy="347724"/>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7C5A427-6886-C545-BD14-0F2C625F8293}"/>
              </a:ext>
              <a:ext uri="{C183D7F6-B498-43B3-948B-1728B52AA6E4}">
                <adec:decorative xmlns:adec="http://schemas.microsoft.com/office/drawing/2017/decorative" val="1"/>
              </a:ext>
            </a:extLst>
          </p:cNvPr>
          <p:cNvSpPr/>
          <p:nvPr/>
        </p:nvSpPr>
        <p:spPr>
          <a:xfrm>
            <a:off x="1540701" y="1578279"/>
            <a:ext cx="4208745" cy="3970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FF9F93B-2C2E-AC43-8216-AB5894224925}"/>
              </a:ext>
              <a:ext uri="{C183D7F6-B498-43B3-948B-1728B52AA6E4}">
                <adec:decorative xmlns:adec="http://schemas.microsoft.com/office/drawing/2017/decorative" val="1"/>
              </a:ext>
            </a:extLst>
          </p:cNvPr>
          <p:cNvSpPr/>
          <p:nvPr/>
        </p:nvSpPr>
        <p:spPr>
          <a:xfrm>
            <a:off x="1845341" y="217733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CB94118-3F78-3B40-8D83-9CBA4D3506BC}"/>
              </a:ext>
              <a:ext uri="{C183D7F6-B498-43B3-948B-1728B52AA6E4}">
                <adec:decorative xmlns:adec="http://schemas.microsoft.com/office/drawing/2017/decorative" val="1"/>
              </a:ext>
            </a:extLst>
          </p:cNvPr>
          <p:cNvSpPr/>
          <p:nvPr/>
        </p:nvSpPr>
        <p:spPr>
          <a:xfrm>
            <a:off x="2565384" y="203439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AC4E799-36D0-F64B-B464-BA9D47E7E363}"/>
              </a:ext>
              <a:ext uri="{C183D7F6-B498-43B3-948B-1728B52AA6E4}">
                <adec:decorative xmlns:adec="http://schemas.microsoft.com/office/drawing/2017/decorative" val="1"/>
              </a:ext>
            </a:extLst>
          </p:cNvPr>
          <p:cNvSpPr/>
          <p:nvPr/>
        </p:nvSpPr>
        <p:spPr>
          <a:xfrm>
            <a:off x="2485599" y="291751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48AAFAD-96EC-C34D-B022-75342DAB633B}"/>
              </a:ext>
              <a:ext uri="{C183D7F6-B498-43B3-948B-1728B52AA6E4}">
                <adec:decorative xmlns:adec="http://schemas.microsoft.com/office/drawing/2017/decorative" val="1"/>
              </a:ext>
            </a:extLst>
          </p:cNvPr>
          <p:cNvSpPr/>
          <p:nvPr/>
        </p:nvSpPr>
        <p:spPr>
          <a:xfrm>
            <a:off x="2098111" y="353683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9C7AFFF-287B-2E4A-8296-D0A3A8BDF33E}"/>
              </a:ext>
              <a:ext uri="{C183D7F6-B498-43B3-948B-1728B52AA6E4}">
                <adec:decorative xmlns:adec="http://schemas.microsoft.com/office/drawing/2017/decorative" val="1"/>
              </a:ext>
            </a:extLst>
          </p:cNvPr>
          <p:cNvSpPr/>
          <p:nvPr/>
        </p:nvSpPr>
        <p:spPr>
          <a:xfrm>
            <a:off x="3217206" y="215690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EE8D818-8F62-F840-8E1E-3CDDC34425B9}"/>
              </a:ext>
              <a:ext uri="{C183D7F6-B498-43B3-948B-1728B52AA6E4}">
                <adec:decorative xmlns:adec="http://schemas.microsoft.com/office/drawing/2017/decorative" val="1"/>
              </a:ext>
            </a:extLst>
          </p:cNvPr>
          <p:cNvSpPr/>
          <p:nvPr/>
        </p:nvSpPr>
        <p:spPr>
          <a:xfrm>
            <a:off x="3054367" y="291751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5CEC829-78E6-8548-9ECF-44B9204AC3D2}"/>
              </a:ext>
              <a:ext uri="{C183D7F6-B498-43B3-948B-1728B52AA6E4}">
                <adec:decorative xmlns:adec="http://schemas.microsoft.com/office/drawing/2017/decorative" val="1"/>
              </a:ext>
            </a:extLst>
          </p:cNvPr>
          <p:cNvSpPr/>
          <p:nvPr/>
        </p:nvSpPr>
        <p:spPr>
          <a:xfrm>
            <a:off x="4451084" y="249359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5991DDB-76BF-5543-BA1F-8D5B09D4E15B}"/>
              </a:ext>
              <a:ext uri="{C183D7F6-B498-43B3-948B-1728B52AA6E4}">
                <adec:decorative xmlns:adec="http://schemas.microsoft.com/office/drawing/2017/decorative" val="1"/>
              </a:ext>
            </a:extLst>
          </p:cNvPr>
          <p:cNvSpPr/>
          <p:nvPr/>
        </p:nvSpPr>
        <p:spPr>
          <a:xfrm>
            <a:off x="3684743" y="314663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0A3C776-EBA8-EB46-8CC3-7ECD20DE4445}"/>
              </a:ext>
              <a:ext uri="{C183D7F6-B498-43B3-948B-1728B52AA6E4}">
                <adec:decorative xmlns:adec="http://schemas.microsoft.com/office/drawing/2017/decorative" val="1"/>
              </a:ext>
            </a:extLst>
          </p:cNvPr>
          <p:cNvSpPr/>
          <p:nvPr/>
        </p:nvSpPr>
        <p:spPr>
          <a:xfrm>
            <a:off x="4121188" y="338546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D7475E-3185-CB49-82B9-08BD4CA965D3}"/>
              </a:ext>
              <a:ext uri="{C183D7F6-B498-43B3-948B-1728B52AA6E4}">
                <adec:decorative xmlns:adec="http://schemas.microsoft.com/office/drawing/2017/decorative" val="1"/>
              </a:ext>
            </a:extLst>
          </p:cNvPr>
          <p:cNvSpPr/>
          <p:nvPr/>
        </p:nvSpPr>
        <p:spPr>
          <a:xfrm>
            <a:off x="4277638" y="207331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FDC34A1-1AFB-7440-BFBC-80AF7B6D8C5E}"/>
              </a:ext>
              <a:ext uri="{C183D7F6-B498-43B3-948B-1728B52AA6E4}">
                <adec:decorative xmlns:adec="http://schemas.microsoft.com/office/drawing/2017/decorative" val="1"/>
              </a:ext>
            </a:extLst>
          </p:cNvPr>
          <p:cNvSpPr/>
          <p:nvPr/>
        </p:nvSpPr>
        <p:spPr>
          <a:xfrm>
            <a:off x="3540705" y="420667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39CDCDB-7B57-F747-A07D-49D5F8B83CC1}"/>
              </a:ext>
              <a:ext uri="{C183D7F6-B498-43B3-948B-1728B52AA6E4}">
                <adec:decorative xmlns:adec="http://schemas.microsoft.com/office/drawing/2017/decorative" val="1"/>
              </a:ext>
            </a:extLst>
          </p:cNvPr>
          <p:cNvSpPr/>
          <p:nvPr/>
        </p:nvSpPr>
        <p:spPr>
          <a:xfrm>
            <a:off x="2918804" y="5148009"/>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C0E74B2-6D1D-9B44-BE89-3E49EE30BFDD}"/>
              </a:ext>
              <a:ext uri="{C183D7F6-B498-43B3-948B-1728B52AA6E4}">
                <adec:decorative xmlns:adec="http://schemas.microsoft.com/office/drawing/2017/decorative" val="1"/>
              </a:ext>
            </a:extLst>
          </p:cNvPr>
          <p:cNvSpPr/>
          <p:nvPr/>
        </p:nvSpPr>
        <p:spPr>
          <a:xfrm>
            <a:off x="5217216" y="2651293"/>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21D2B05-FC31-E248-ADB1-9192F310E215}"/>
              </a:ext>
              <a:ext uri="{C183D7F6-B498-43B3-948B-1728B52AA6E4}">
                <adec:decorative xmlns:adec="http://schemas.microsoft.com/office/drawing/2017/decorative" val="1"/>
              </a:ext>
            </a:extLst>
          </p:cNvPr>
          <p:cNvSpPr/>
          <p:nvPr/>
        </p:nvSpPr>
        <p:spPr>
          <a:xfrm>
            <a:off x="3922273" y="471498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97DE710-D587-3B43-9E4D-9ACF78143E66}"/>
              </a:ext>
              <a:ext uri="{C183D7F6-B498-43B3-948B-1728B52AA6E4}">
                <adec:decorative xmlns:adec="http://schemas.microsoft.com/office/drawing/2017/decorative" val="1"/>
              </a:ext>
            </a:extLst>
          </p:cNvPr>
          <p:cNvSpPr/>
          <p:nvPr/>
        </p:nvSpPr>
        <p:spPr>
          <a:xfrm>
            <a:off x="4903938" y="318838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4B2BE9F-473C-C94F-A477-8C16DF7189A5}"/>
              </a:ext>
              <a:ext uri="{C183D7F6-B498-43B3-948B-1728B52AA6E4}">
                <adec:decorative xmlns:adec="http://schemas.microsoft.com/office/drawing/2017/decorative" val="1"/>
              </a:ext>
            </a:extLst>
          </p:cNvPr>
          <p:cNvSpPr/>
          <p:nvPr/>
        </p:nvSpPr>
        <p:spPr>
          <a:xfrm>
            <a:off x="4429143" y="4006553"/>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1B51618-592F-124B-8843-ADCF23F22814}"/>
              </a:ext>
              <a:ext uri="{C183D7F6-B498-43B3-948B-1728B52AA6E4}">
                <adec:decorative xmlns:adec="http://schemas.microsoft.com/office/drawing/2017/decorative" val="1"/>
              </a:ext>
            </a:extLst>
          </p:cNvPr>
          <p:cNvSpPr/>
          <p:nvPr/>
        </p:nvSpPr>
        <p:spPr>
          <a:xfrm>
            <a:off x="3054367" y="365204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9F843BC-894B-BF4E-AD5B-66C9F1E9C8E2}"/>
              </a:ext>
              <a:ext uri="{C183D7F6-B498-43B3-948B-1728B52AA6E4}">
                <adec:decorative xmlns:adec="http://schemas.microsoft.com/office/drawing/2017/decorative" val="1"/>
              </a:ext>
            </a:extLst>
          </p:cNvPr>
          <p:cNvSpPr/>
          <p:nvPr/>
        </p:nvSpPr>
        <p:spPr>
          <a:xfrm>
            <a:off x="2227139" y="447547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63C320D-DE2B-0E40-ACD0-B756C778FD11}"/>
              </a:ext>
              <a:ext uri="{C183D7F6-B498-43B3-948B-1728B52AA6E4}">
                <adec:decorative xmlns:adec="http://schemas.microsoft.com/office/drawing/2017/decorative" val="1"/>
              </a:ext>
            </a:extLst>
          </p:cNvPr>
          <p:cNvSpPr/>
          <p:nvPr/>
        </p:nvSpPr>
        <p:spPr>
          <a:xfrm>
            <a:off x="1935272" y="511920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F806D0C-33A7-4B44-955B-A5CA7535A6EF}"/>
              </a:ext>
              <a:ext uri="{C183D7F6-B498-43B3-948B-1728B52AA6E4}">
                <adec:decorative xmlns:adec="http://schemas.microsoft.com/office/drawing/2017/decorative" val="1"/>
              </a:ext>
            </a:extLst>
          </p:cNvPr>
          <p:cNvSpPr/>
          <p:nvPr/>
        </p:nvSpPr>
        <p:spPr>
          <a:xfrm>
            <a:off x="4640328" y="5039004"/>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91EA127-F867-F649-81C1-AD4DEB84DF52}"/>
              </a:ext>
              <a:ext uri="{C183D7F6-B498-43B3-948B-1728B52AA6E4}">
                <adec:decorative xmlns:adec="http://schemas.microsoft.com/office/drawing/2017/decorative" val="1"/>
              </a:ext>
            </a:extLst>
          </p:cNvPr>
          <p:cNvSpPr/>
          <p:nvPr/>
        </p:nvSpPr>
        <p:spPr>
          <a:xfrm>
            <a:off x="2790288" y="416696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6940E07-572C-2940-8251-DFDD28E87B8E}"/>
              </a:ext>
            </a:extLst>
          </p:cNvPr>
          <p:cNvSpPr txBox="1"/>
          <p:nvPr/>
        </p:nvSpPr>
        <p:spPr>
          <a:xfrm>
            <a:off x="5485215" y="5549029"/>
            <a:ext cx="2193293" cy="1477328"/>
          </a:xfrm>
          <a:prstGeom prst="rect">
            <a:avLst/>
          </a:prstGeom>
          <a:noFill/>
        </p:spPr>
        <p:txBody>
          <a:bodyPr wrap="none" rtlCol="0">
            <a:spAutoFit/>
          </a:bodyPr>
          <a:lstStyle/>
          <a:p>
            <a:r>
              <a:rPr lang="en-GB" dirty="0"/>
              <a:t>Time = </a:t>
            </a:r>
            <a:r>
              <a:rPr lang="en-GB" dirty="0">
                <a:solidFill>
                  <a:srgbClr val="FF0000"/>
                </a:solidFill>
              </a:rPr>
              <a:t>100 </a:t>
            </a:r>
            <a:r>
              <a:rPr lang="en-GB" dirty="0" err="1">
                <a:solidFill>
                  <a:srgbClr val="FF0000"/>
                </a:solidFill>
              </a:rPr>
              <a:t>ps</a:t>
            </a:r>
            <a:endParaRPr lang="en-GB" dirty="0">
              <a:solidFill>
                <a:srgbClr val="FF0000"/>
              </a:solidFill>
            </a:endParaRPr>
          </a:p>
          <a:p>
            <a:r>
              <a:rPr lang="en-GB" dirty="0"/>
              <a:t>Temperature = 300 K</a:t>
            </a:r>
          </a:p>
          <a:p>
            <a:r>
              <a:rPr lang="en-GB" dirty="0"/>
              <a:t>Pressure = 1 bar</a:t>
            </a:r>
          </a:p>
          <a:p>
            <a:r>
              <a:rPr lang="en-GB" dirty="0"/>
              <a:t>Energy = 5000 kJ/mol</a:t>
            </a:r>
          </a:p>
          <a:p>
            <a:endParaRPr lang="en-GB" dirty="0"/>
          </a:p>
        </p:txBody>
      </p:sp>
    </p:spTree>
    <p:extLst>
      <p:ext uri="{BB962C8B-B14F-4D97-AF65-F5344CB8AC3E}">
        <p14:creationId xmlns:p14="http://schemas.microsoft.com/office/powerpoint/2010/main" val="500853761"/>
      </p:ext>
    </p:extLst>
  </p:cSld>
  <p:clrMapOvr>
    <a:masterClrMapping/>
  </p:clrMapOvr>
  <mc:AlternateContent xmlns:mc="http://schemas.openxmlformats.org/markup-compatibility/2006" xmlns:p14="http://schemas.microsoft.com/office/powerpoint/2010/main">
    <mc:Choice Requires="p14">
      <p:transition spd="slow" p14:dur="2000" advTm="9676"/>
    </mc:Choice>
    <mc:Fallback xmlns="">
      <p:transition spd="slow" advTm="967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Types of MD simulation</a:t>
            </a:r>
          </a:p>
        </p:txBody>
      </p:sp>
      <p:pic>
        <p:nvPicPr>
          <p:cNvPr id="5" name="Content Placeholder 4" descr="Cartoon representation of three types of MD ensembles: NVE, NVT and NPT. NVE cannot exchange energy or particles with its environment.">
            <a:extLst>
              <a:ext uri="{FF2B5EF4-FFF2-40B4-BE49-F238E27FC236}">
                <a16:creationId xmlns:a16="http://schemas.microsoft.com/office/drawing/2014/main" id="{427E9ABD-4A5A-264B-ABAE-311B0396B057}"/>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4671" y="1478972"/>
            <a:ext cx="10281271" cy="4157739"/>
          </a:xfrm>
        </p:spPr>
      </p:pic>
      <p:sp>
        <p:nvSpPr>
          <p:cNvPr id="6" name="TextBox 5">
            <a:extLst>
              <a:ext uri="{FF2B5EF4-FFF2-40B4-BE49-F238E27FC236}">
                <a16:creationId xmlns:a16="http://schemas.microsoft.com/office/drawing/2014/main" id="{9AA8CCB9-0DE8-FC49-91B0-C877EE46E02F}"/>
              </a:ext>
            </a:extLst>
          </p:cNvPr>
          <p:cNvSpPr txBox="1"/>
          <p:nvPr/>
        </p:nvSpPr>
        <p:spPr>
          <a:xfrm>
            <a:off x="10144388" y="6581001"/>
            <a:ext cx="2047612" cy="276999"/>
          </a:xfrm>
          <a:prstGeom prst="rect">
            <a:avLst/>
          </a:prstGeom>
          <a:noFill/>
        </p:spPr>
        <p:txBody>
          <a:bodyPr wrap="none" rtlCol="0">
            <a:spAutoFit/>
          </a:bodyPr>
          <a:lstStyle/>
          <a:p>
            <a:pPr algn="r"/>
            <a:r>
              <a:rPr lang="en-GB" sz="1200" dirty="0" err="1"/>
              <a:t>Jayawant</a:t>
            </a:r>
            <a:r>
              <a:rPr lang="en-GB" sz="1200" dirty="0"/>
              <a:t>, E. 2021, PhD Thesis</a:t>
            </a:r>
          </a:p>
        </p:txBody>
      </p:sp>
      <p:sp>
        <p:nvSpPr>
          <p:cNvPr id="3" name="Rectangle 2">
            <a:extLst>
              <a:ext uri="{FF2B5EF4-FFF2-40B4-BE49-F238E27FC236}">
                <a16:creationId xmlns:a16="http://schemas.microsoft.com/office/drawing/2014/main" id="{1DA1A464-7411-8043-47E3-EDCEF8EADE86}"/>
              </a:ext>
            </a:extLst>
          </p:cNvPr>
          <p:cNvSpPr/>
          <p:nvPr/>
        </p:nvSpPr>
        <p:spPr>
          <a:xfrm>
            <a:off x="4863549" y="1478972"/>
            <a:ext cx="6504400" cy="41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8351909"/>
      </p:ext>
    </p:extLst>
  </p:cSld>
  <p:clrMapOvr>
    <a:masterClrMapping/>
  </p:clrMapOvr>
  <mc:AlternateContent xmlns:mc="http://schemas.openxmlformats.org/markup-compatibility/2006" xmlns:p14="http://schemas.microsoft.com/office/powerpoint/2010/main">
    <mc:Choice Requires="p14">
      <p:transition spd="slow" p14:dur="2000" advTm="84925"/>
    </mc:Choice>
    <mc:Fallback xmlns="">
      <p:transition spd="slow" advTm="84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0B578-AF16-D746-A0A0-40596F3C1C08}"/>
              </a:ext>
            </a:extLst>
          </p:cNvPr>
          <p:cNvSpPr>
            <a:spLocks noGrp="1"/>
          </p:cNvSpPr>
          <p:nvPr>
            <p:ph type="title"/>
          </p:nvPr>
        </p:nvSpPr>
        <p:spPr/>
        <p:txBody>
          <a:bodyPr/>
          <a:lstStyle/>
          <a:p>
            <a:r>
              <a:rPr lang="en-GB" dirty="0"/>
              <a:t>Periodic boundary conditions</a:t>
            </a:r>
          </a:p>
        </p:txBody>
      </p:sp>
      <p:sp>
        <p:nvSpPr>
          <p:cNvPr id="8" name="Content Placeholder 7">
            <a:extLst>
              <a:ext uri="{FF2B5EF4-FFF2-40B4-BE49-F238E27FC236}">
                <a16:creationId xmlns:a16="http://schemas.microsoft.com/office/drawing/2014/main" id="{E346B201-36F5-4F48-AC79-798663EC3DAE}"/>
              </a:ext>
            </a:extLst>
          </p:cNvPr>
          <p:cNvSpPr>
            <a:spLocks noGrp="1"/>
          </p:cNvSpPr>
          <p:nvPr>
            <p:ph sz="half" idx="2"/>
          </p:nvPr>
        </p:nvSpPr>
        <p:spPr/>
        <p:txBody>
          <a:bodyPr/>
          <a:lstStyle/>
          <a:p>
            <a:pPr marL="342900" indent="-342900">
              <a:buFont typeface="Arial" panose="020B0604020202020204" pitchFamily="34" charset="0"/>
              <a:buChar char="•"/>
            </a:pPr>
            <a:r>
              <a:rPr lang="en-GB" dirty="0"/>
              <a:t>To get interesting information, the system must be sufficiently large</a:t>
            </a:r>
          </a:p>
          <a:p>
            <a:pPr marL="342900" indent="-342900">
              <a:buFont typeface="Arial" panose="020B0604020202020204" pitchFamily="34" charset="0"/>
              <a:buChar char="•"/>
            </a:pPr>
            <a:r>
              <a:rPr lang="en-GB" dirty="0"/>
              <a:t>This is computationally expensive!</a:t>
            </a:r>
          </a:p>
          <a:p>
            <a:pPr marL="342900" indent="-342900">
              <a:buFont typeface="Arial" panose="020B0604020202020204" pitchFamily="34" charset="0"/>
              <a:buChar char="•"/>
            </a:pPr>
            <a:r>
              <a:rPr lang="en-GB" dirty="0"/>
              <a:t>PBCs allow us to use a relatively small number of particles</a:t>
            </a:r>
          </a:p>
          <a:p>
            <a:pPr marL="342900" indent="-342900">
              <a:buFont typeface="Arial" panose="020B0604020202020204" pitchFamily="34" charset="0"/>
              <a:buChar char="•"/>
            </a:pPr>
            <a:r>
              <a:rPr lang="en-GB" dirty="0"/>
              <a:t>Particles still experience forces as if they were in a bulk phase</a:t>
            </a:r>
          </a:p>
          <a:p>
            <a:pPr marL="342900" indent="-342900">
              <a:buFont typeface="Arial" panose="020B0604020202020204" pitchFamily="34" charset="0"/>
              <a:buChar char="•"/>
            </a:pPr>
            <a:r>
              <a:rPr lang="en-GB" dirty="0"/>
              <a:t>Simulation cell is replicated in all directions, forming an infinite lattice</a:t>
            </a:r>
          </a:p>
          <a:p>
            <a:pPr marL="342900" indent="-342900">
              <a:buFont typeface="Arial" panose="020B0604020202020204" pitchFamily="34" charset="0"/>
              <a:buChar char="•"/>
            </a:pPr>
            <a:r>
              <a:rPr lang="en-GB" dirty="0"/>
              <a:t>A particle that moves out of the unit cell is replaced by an image particle from the opposite side</a:t>
            </a:r>
          </a:p>
          <a:p>
            <a:pPr marL="342900" indent="-342900">
              <a:buFont typeface="Arial" panose="020B0604020202020204" pitchFamily="34" charset="0"/>
              <a:buChar char="•"/>
            </a:pPr>
            <a:endParaRPr lang="en-GB" dirty="0"/>
          </a:p>
        </p:txBody>
      </p:sp>
      <p:pic>
        <p:nvPicPr>
          <p:cNvPr id="1026" name="Picture 2" descr="Illustrating Periodic Boundary Conditions GIF | Gfycat">
            <a:extLst>
              <a:ext uri="{FF2B5EF4-FFF2-40B4-BE49-F238E27FC236}">
                <a16:creationId xmlns:a16="http://schemas.microsoft.com/office/drawing/2014/main" id="{05016130-8235-D65F-7E4F-28FD425C9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 y="2166019"/>
            <a:ext cx="5354936" cy="3084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B93283-6B6D-AA5E-5CC2-21016B1ED2ED}"/>
              </a:ext>
            </a:extLst>
          </p:cNvPr>
          <p:cNvSpPr txBox="1"/>
          <p:nvPr/>
        </p:nvSpPr>
        <p:spPr>
          <a:xfrm>
            <a:off x="3718824" y="6581001"/>
            <a:ext cx="8473176" cy="276999"/>
          </a:xfrm>
          <a:prstGeom prst="rect">
            <a:avLst/>
          </a:prstGeom>
          <a:noFill/>
        </p:spPr>
        <p:txBody>
          <a:bodyPr wrap="square">
            <a:spAutoFit/>
          </a:bodyPr>
          <a:lstStyle/>
          <a:p>
            <a:pPr algn="r"/>
            <a:r>
              <a:rPr lang="en-GB" sz="1200" dirty="0"/>
              <a:t>Illustrating periodic boundary conditions, Jan Jensen, </a:t>
            </a:r>
            <a:r>
              <a:rPr lang="en-GB" sz="1200" dirty="0">
                <a:hlinkClick r:id="rId4"/>
              </a:rPr>
              <a:t>https://www.youtube.com/watch?v=5qdNafdyaG0</a:t>
            </a:r>
            <a:r>
              <a:rPr lang="en-GB" sz="1200" dirty="0"/>
              <a:t> CC-BY</a:t>
            </a:r>
          </a:p>
        </p:txBody>
      </p:sp>
    </p:spTree>
    <p:extLst>
      <p:ext uri="{BB962C8B-B14F-4D97-AF65-F5344CB8AC3E}">
        <p14:creationId xmlns:p14="http://schemas.microsoft.com/office/powerpoint/2010/main" val="3008852844"/>
      </p:ext>
    </p:extLst>
  </p:cSld>
  <p:clrMapOvr>
    <a:masterClrMapping/>
  </p:clrMapOvr>
  <mc:AlternateContent xmlns:mc="http://schemas.openxmlformats.org/markup-compatibility/2006" xmlns:p14="http://schemas.microsoft.com/office/powerpoint/2010/main">
    <mc:Choice Requires="p14">
      <p:transition spd="slow" p14:dur="2000" advTm="99574"/>
    </mc:Choice>
    <mc:Fallback xmlns="">
      <p:transition spd="slow" advTm="995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0B578-AF16-D746-A0A0-40596F3C1C08}"/>
              </a:ext>
            </a:extLst>
          </p:cNvPr>
          <p:cNvSpPr>
            <a:spLocks noGrp="1"/>
          </p:cNvSpPr>
          <p:nvPr>
            <p:ph type="title"/>
          </p:nvPr>
        </p:nvSpPr>
        <p:spPr/>
        <p:txBody>
          <a:bodyPr/>
          <a:lstStyle/>
          <a:p>
            <a:r>
              <a:rPr lang="en-GB" dirty="0"/>
              <a:t>Periodic boundary conditions</a:t>
            </a:r>
          </a:p>
        </p:txBody>
      </p:sp>
      <p:pic>
        <p:nvPicPr>
          <p:cNvPr id="6" name="Content Placeholder 5" descr="Cartoon representation of a unit cell in a simulation, and how periodic boundary conditions work.">
            <a:extLst>
              <a:ext uri="{FF2B5EF4-FFF2-40B4-BE49-F238E27FC236}">
                <a16:creationId xmlns:a16="http://schemas.microsoft.com/office/drawing/2014/main" id="{F34BF469-A848-9C48-9493-407CD6934C8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9906" y="1239838"/>
            <a:ext cx="4925112" cy="4937125"/>
          </a:xfrm>
        </p:spPr>
      </p:pic>
      <p:sp>
        <p:nvSpPr>
          <p:cNvPr id="8" name="Content Placeholder 7">
            <a:extLst>
              <a:ext uri="{FF2B5EF4-FFF2-40B4-BE49-F238E27FC236}">
                <a16:creationId xmlns:a16="http://schemas.microsoft.com/office/drawing/2014/main" id="{E346B201-36F5-4F48-AC79-798663EC3DAE}"/>
              </a:ext>
            </a:extLst>
          </p:cNvPr>
          <p:cNvSpPr>
            <a:spLocks noGrp="1"/>
          </p:cNvSpPr>
          <p:nvPr>
            <p:ph sz="half" idx="2"/>
          </p:nvPr>
        </p:nvSpPr>
        <p:spPr/>
        <p:txBody>
          <a:bodyPr/>
          <a:lstStyle/>
          <a:p>
            <a:pPr marL="342900" indent="-342900">
              <a:buFont typeface="Arial" panose="020B0604020202020204" pitchFamily="34" charset="0"/>
              <a:buChar char="•"/>
            </a:pPr>
            <a:r>
              <a:rPr lang="en-GB" dirty="0"/>
              <a:t>To get interesting information, the system must be sufficiently large</a:t>
            </a:r>
          </a:p>
          <a:p>
            <a:pPr marL="342900" indent="-342900">
              <a:buFont typeface="Arial" panose="020B0604020202020204" pitchFamily="34" charset="0"/>
              <a:buChar char="•"/>
            </a:pPr>
            <a:r>
              <a:rPr lang="en-GB" dirty="0"/>
              <a:t>This is computationally expensive!</a:t>
            </a:r>
          </a:p>
          <a:p>
            <a:pPr marL="342900" indent="-342900">
              <a:buFont typeface="Arial" panose="020B0604020202020204" pitchFamily="34" charset="0"/>
              <a:buChar char="•"/>
            </a:pPr>
            <a:r>
              <a:rPr lang="en-GB" dirty="0"/>
              <a:t>PBCs allow us to use a relatively small number of particles</a:t>
            </a:r>
          </a:p>
          <a:p>
            <a:pPr marL="342900" indent="-342900">
              <a:buFont typeface="Arial" panose="020B0604020202020204" pitchFamily="34" charset="0"/>
              <a:buChar char="•"/>
            </a:pPr>
            <a:r>
              <a:rPr lang="en-GB" dirty="0"/>
              <a:t>Particles still experience forces as if they were in a bulk phase</a:t>
            </a:r>
          </a:p>
          <a:p>
            <a:pPr marL="342900" indent="-342900">
              <a:buFont typeface="Arial" panose="020B0604020202020204" pitchFamily="34" charset="0"/>
              <a:buChar char="•"/>
            </a:pPr>
            <a:r>
              <a:rPr lang="en-GB" dirty="0"/>
              <a:t>Simulation cell is replicated in all directions, forming an infinite lattice</a:t>
            </a:r>
          </a:p>
          <a:p>
            <a:pPr marL="342900" indent="-342900">
              <a:buFont typeface="Arial" panose="020B0604020202020204" pitchFamily="34" charset="0"/>
              <a:buChar char="•"/>
            </a:pPr>
            <a:r>
              <a:rPr lang="en-GB" dirty="0"/>
              <a:t>A particle that moves out of the unit cell is replaced by an image particle from the opposite side</a:t>
            </a:r>
          </a:p>
          <a:p>
            <a:pPr marL="342900" indent="-3429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0DA5EF0F-F431-2F45-9252-CF5CD48B305A}"/>
              </a:ext>
            </a:extLst>
          </p:cNvPr>
          <p:cNvSpPr txBox="1"/>
          <p:nvPr/>
        </p:nvSpPr>
        <p:spPr>
          <a:xfrm>
            <a:off x="10109122" y="6581001"/>
            <a:ext cx="2082878" cy="276999"/>
          </a:xfrm>
          <a:prstGeom prst="rect">
            <a:avLst/>
          </a:prstGeom>
          <a:noFill/>
        </p:spPr>
        <p:txBody>
          <a:bodyPr wrap="none" rtlCol="0">
            <a:spAutoFit/>
          </a:bodyPr>
          <a:lstStyle/>
          <a:p>
            <a:pPr algn="r"/>
            <a:r>
              <a:rPr lang="en-GB" sz="1200" dirty="0" err="1"/>
              <a:t>Jayawant</a:t>
            </a:r>
            <a:r>
              <a:rPr lang="en-GB" sz="1200" dirty="0"/>
              <a:t>, E. 2021, PhD Thesis</a:t>
            </a:r>
          </a:p>
        </p:txBody>
      </p:sp>
    </p:spTree>
    <p:extLst>
      <p:ext uri="{BB962C8B-B14F-4D97-AF65-F5344CB8AC3E}">
        <p14:creationId xmlns:p14="http://schemas.microsoft.com/office/powerpoint/2010/main" val="2488097225"/>
      </p:ext>
    </p:extLst>
  </p:cSld>
  <p:clrMapOvr>
    <a:masterClrMapping/>
  </p:clrMapOvr>
  <mc:AlternateContent xmlns:mc="http://schemas.openxmlformats.org/markup-compatibility/2006" xmlns:p14="http://schemas.microsoft.com/office/powerpoint/2010/main">
    <mc:Choice Requires="p14">
      <p:transition spd="slow" p14:dur="2000" advTm="99574"/>
    </mc:Choice>
    <mc:Fallback xmlns="">
      <p:transition spd="slow" advTm="9957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F7D6-11DA-5B4E-A9BB-208D67971DBB}"/>
              </a:ext>
            </a:extLst>
          </p:cNvPr>
          <p:cNvSpPr>
            <a:spLocks noGrp="1"/>
          </p:cNvSpPr>
          <p:nvPr>
            <p:ph type="title"/>
          </p:nvPr>
        </p:nvSpPr>
        <p:spPr/>
        <p:txBody>
          <a:bodyPr/>
          <a:lstStyle/>
          <a:p>
            <a:r>
              <a:rPr lang="en-GB" dirty="0"/>
              <a:t>Activity</a:t>
            </a:r>
          </a:p>
        </p:txBody>
      </p:sp>
      <p:sp>
        <p:nvSpPr>
          <p:cNvPr id="3" name="Text Placeholder 2">
            <a:extLst>
              <a:ext uri="{FF2B5EF4-FFF2-40B4-BE49-F238E27FC236}">
                <a16:creationId xmlns:a16="http://schemas.microsoft.com/office/drawing/2014/main" id="{B920CECA-11B0-314B-A80E-A78AF5DA6B35}"/>
              </a:ext>
            </a:extLst>
          </p:cNvPr>
          <p:cNvSpPr>
            <a:spLocks noGrp="1"/>
          </p:cNvSpPr>
          <p:nvPr>
            <p:ph type="body" idx="1"/>
          </p:nvPr>
        </p:nvSpPr>
        <p:spPr/>
        <p:txBody>
          <a:bodyPr/>
          <a:lstStyle/>
          <a:p>
            <a:r>
              <a:rPr lang="en-GB" dirty="0"/>
              <a:t>Downloading, visualising and manipulating PDB files</a:t>
            </a:r>
          </a:p>
        </p:txBody>
      </p:sp>
    </p:spTree>
    <p:extLst>
      <p:ext uri="{BB962C8B-B14F-4D97-AF65-F5344CB8AC3E}">
        <p14:creationId xmlns:p14="http://schemas.microsoft.com/office/powerpoint/2010/main" val="3365202269"/>
      </p:ext>
    </p:extLst>
  </p:cSld>
  <p:clrMapOvr>
    <a:masterClrMapping/>
  </p:clrMapOvr>
  <mc:AlternateContent xmlns:mc="http://schemas.openxmlformats.org/markup-compatibility/2006" xmlns:p14="http://schemas.microsoft.com/office/powerpoint/2010/main">
    <mc:Choice Requires="p14">
      <p:transition spd="slow" p14:dur="2000" advTm="7140"/>
    </mc:Choice>
    <mc:Fallback xmlns="">
      <p:transition spd="slow" advTm="71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A5E3-6116-D544-B1D5-3F166EA89D4E}"/>
              </a:ext>
            </a:extLst>
          </p:cNvPr>
          <p:cNvSpPr>
            <a:spLocks noGrp="1"/>
          </p:cNvSpPr>
          <p:nvPr>
            <p:ph type="title"/>
          </p:nvPr>
        </p:nvSpPr>
        <p:spPr/>
        <p:txBody>
          <a:bodyPr/>
          <a:lstStyle/>
          <a:p>
            <a:r>
              <a:rPr lang="en-GB" dirty="0"/>
              <a:t>PDB files: what do they look like?</a:t>
            </a:r>
          </a:p>
        </p:txBody>
      </p:sp>
      <p:pic>
        <p:nvPicPr>
          <p:cNvPr id="6146" name="Picture 2" descr="Structure of CFTR protein complex with ivacaftor. The protein chain is represented with colourful cartoon representations showing the alpha-helices and beta-sheet sections of the protein.">
            <a:hlinkClick r:id="rId3"/>
            <a:extLst>
              <a:ext uri="{FF2B5EF4-FFF2-40B4-BE49-F238E27FC236}">
                <a16:creationId xmlns:a16="http://schemas.microsoft.com/office/drawing/2014/main" id="{81F9F343-9DCD-2147-B2F9-9AC417D38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524" y="1039432"/>
            <a:ext cx="9116951" cy="531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38015"/>
      </p:ext>
    </p:extLst>
  </p:cSld>
  <p:clrMapOvr>
    <a:masterClrMapping/>
  </p:clrMapOvr>
  <mc:AlternateContent xmlns:mc="http://schemas.openxmlformats.org/markup-compatibility/2006" xmlns:p14="http://schemas.microsoft.com/office/powerpoint/2010/main">
    <mc:Choice Requires="p14">
      <p:transition spd="slow" p14:dur="2000" advTm="51488"/>
    </mc:Choice>
    <mc:Fallback xmlns="">
      <p:transition spd="slow" advTm="5148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A5E3-6116-D544-B1D5-3F166EA89D4E}"/>
              </a:ext>
            </a:extLst>
          </p:cNvPr>
          <p:cNvSpPr>
            <a:spLocks noGrp="1"/>
          </p:cNvSpPr>
          <p:nvPr>
            <p:ph type="title"/>
          </p:nvPr>
        </p:nvSpPr>
        <p:spPr/>
        <p:txBody>
          <a:bodyPr/>
          <a:lstStyle/>
          <a:p>
            <a:r>
              <a:rPr lang="en-GB" dirty="0"/>
              <a:t>PDB files: what do they ACTUALLY look like?</a:t>
            </a:r>
          </a:p>
        </p:txBody>
      </p:sp>
      <p:pic>
        <p:nvPicPr>
          <p:cNvPr id="5" name="Content Placeholder 4">
            <a:extLst>
              <a:ext uri="{FF2B5EF4-FFF2-40B4-BE49-F238E27FC236}">
                <a16:creationId xmlns:a16="http://schemas.microsoft.com/office/drawing/2014/main" id="{25D0DFFD-2854-3E43-8408-B56A692EB78A}"/>
              </a:ext>
              <a:ext uri="{C183D7F6-B498-43B3-948B-1728B52AA6E4}">
                <adec:decorative xmlns:adec="http://schemas.microsoft.com/office/drawing/2017/decorative" val="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55817" y="1436914"/>
            <a:ext cx="6268629" cy="4957763"/>
          </a:xfrm>
        </p:spPr>
      </p:pic>
      <p:pic>
        <p:nvPicPr>
          <p:cNvPr id="5122" name="Picture 2" descr="Structure of a generic amino acid. The variable R-group, amino group, alpha-carbon and carboxyl group are all highlighed with various colours.">
            <a:extLst>
              <a:ext uri="{FF2B5EF4-FFF2-40B4-BE49-F238E27FC236}">
                <a16:creationId xmlns:a16="http://schemas.microsoft.com/office/drawing/2014/main" id="{DF5BD528-E5F1-054B-B201-979ABD4D1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04" y="3915795"/>
            <a:ext cx="4235433" cy="19759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2542EA-2191-BD47-AF1E-98D953683015}"/>
              </a:ext>
            </a:extLst>
          </p:cNvPr>
          <p:cNvSpPr txBox="1"/>
          <p:nvPr/>
        </p:nvSpPr>
        <p:spPr>
          <a:xfrm>
            <a:off x="4181657" y="6396335"/>
            <a:ext cx="8010343" cy="461665"/>
          </a:xfrm>
          <a:prstGeom prst="rect">
            <a:avLst/>
          </a:prstGeom>
          <a:noFill/>
        </p:spPr>
        <p:txBody>
          <a:bodyPr wrap="square">
            <a:spAutoFit/>
          </a:bodyPr>
          <a:lstStyle/>
          <a:p>
            <a:pPr algn="r"/>
            <a:r>
              <a:rPr lang="en-GB" sz="1200" dirty="0"/>
              <a:t>MCAT Biology and Biochemistry: New for MCAT 2015 (2014), Chapter 3. Biologically Important Molecules https://</a:t>
            </a:r>
            <a:r>
              <a:rPr lang="en-GB" sz="1200" dirty="0" err="1"/>
              <a:t>schoolbag.info</a:t>
            </a:r>
            <a:r>
              <a:rPr lang="en-GB" sz="1200" dirty="0"/>
              <a:t>/test/mcat_1/3.html</a:t>
            </a:r>
          </a:p>
        </p:txBody>
      </p:sp>
      <p:sp>
        <p:nvSpPr>
          <p:cNvPr id="17" name="TextBox 16">
            <a:extLst>
              <a:ext uri="{FF2B5EF4-FFF2-40B4-BE49-F238E27FC236}">
                <a16:creationId xmlns:a16="http://schemas.microsoft.com/office/drawing/2014/main" id="{FA435BB6-9AB0-8D40-A55F-8CAD109B1ABF}"/>
              </a:ext>
            </a:extLst>
          </p:cNvPr>
          <p:cNvSpPr txBox="1"/>
          <p:nvPr/>
        </p:nvSpPr>
        <p:spPr>
          <a:xfrm>
            <a:off x="494225" y="1543576"/>
            <a:ext cx="4568052" cy="2308324"/>
          </a:xfrm>
          <a:prstGeom prst="rect">
            <a:avLst/>
          </a:prstGeom>
          <a:noFill/>
        </p:spPr>
        <p:txBody>
          <a:bodyPr wrap="square" rtlCol="0">
            <a:spAutoFit/>
          </a:bodyPr>
          <a:lstStyle/>
          <a:p>
            <a:r>
              <a:rPr lang="en-GB" dirty="0">
                <a:solidFill>
                  <a:srgbClr val="FF0000"/>
                </a:solidFill>
              </a:rPr>
              <a:t>Column 1: type of record</a:t>
            </a:r>
          </a:p>
          <a:p>
            <a:r>
              <a:rPr lang="en-GB" dirty="0">
                <a:solidFill>
                  <a:srgbClr val="FFC000"/>
                </a:solidFill>
              </a:rPr>
              <a:t>Column 2: atom serial number</a:t>
            </a:r>
          </a:p>
          <a:p>
            <a:r>
              <a:rPr lang="en-GB" dirty="0">
                <a:solidFill>
                  <a:srgbClr val="92D050"/>
                </a:solidFill>
              </a:rPr>
              <a:t>Column 3: atom name</a:t>
            </a:r>
          </a:p>
          <a:p>
            <a:r>
              <a:rPr lang="en-GB" dirty="0">
                <a:solidFill>
                  <a:srgbClr val="00B050"/>
                </a:solidFill>
              </a:rPr>
              <a:t>Column 4: residue name</a:t>
            </a:r>
          </a:p>
          <a:p>
            <a:r>
              <a:rPr lang="en-GB" dirty="0">
                <a:solidFill>
                  <a:srgbClr val="00B0F0"/>
                </a:solidFill>
              </a:rPr>
              <a:t>Column 5: chain identifier</a:t>
            </a:r>
          </a:p>
          <a:p>
            <a:r>
              <a:rPr lang="en-GB" dirty="0">
                <a:solidFill>
                  <a:srgbClr val="0070C0"/>
                </a:solidFill>
              </a:rPr>
              <a:t>Column 6: residue sequence number</a:t>
            </a:r>
          </a:p>
          <a:p>
            <a:r>
              <a:rPr lang="en-GB" dirty="0">
                <a:solidFill>
                  <a:srgbClr val="002060"/>
                </a:solidFill>
              </a:rPr>
              <a:t>Column 7-9: X, Y and Z orthogonal co-ordinates</a:t>
            </a:r>
          </a:p>
          <a:p>
            <a:r>
              <a:rPr lang="en-GB" dirty="0">
                <a:solidFill>
                  <a:srgbClr val="7030A0"/>
                </a:solidFill>
              </a:rPr>
              <a:t>Final column: element symbol</a:t>
            </a:r>
          </a:p>
        </p:txBody>
      </p:sp>
      <p:sp>
        <p:nvSpPr>
          <p:cNvPr id="18" name="Rectangle 17">
            <a:extLst>
              <a:ext uri="{FF2B5EF4-FFF2-40B4-BE49-F238E27FC236}">
                <a16:creationId xmlns:a16="http://schemas.microsoft.com/office/drawing/2014/main" id="{5C7ECD3F-5318-0741-ADFF-8593EAD86CFE}"/>
              </a:ext>
              <a:ext uri="{C183D7F6-B498-43B3-948B-1728B52AA6E4}">
                <adec:decorative xmlns:adec="http://schemas.microsoft.com/office/drawing/2017/decorative" val="1"/>
              </a:ext>
            </a:extLst>
          </p:cNvPr>
          <p:cNvSpPr/>
          <p:nvPr/>
        </p:nvSpPr>
        <p:spPr>
          <a:xfrm>
            <a:off x="5953539" y="1436914"/>
            <a:ext cx="407504" cy="4957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2CF4FB4-7030-D644-8551-086351146AE7}"/>
              </a:ext>
              <a:ext uri="{C183D7F6-B498-43B3-948B-1728B52AA6E4}">
                <adec:decorative xmlns:adec="http://schemas.microsoft.com/office/drawing/2017/decorative" val="1"/>
              </a:ext>
            </a:extLst>
          </p:cNvPr>
          <p:cNvSpPr/>
          <p:nvPr/>
        </p:nvSpPr>
        <p:spPr>
          <a:xfrm>
            <a:off x="6401312" y="1436914"/>
            <a:ext cx="407504" cy="495776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1" name="Rectangle 20">
            <a:extLst>
              <a:ext uri="{FF2B5EF4-FFF2-40B4-BE49-F238E27FC236}">
                <a16:creationId xmlns:a16="http://schemas.microsoft.com/office/drawing/2014/main" id="{6A2DDD42-F5E8-2843-BCD4-3029EA0F9ABE}"/>
              </a:ext>
              <a:ext uri="{C183D7F6-B498-43B3-948B-1728B52AA6E4}">
                <adec:decorative xmlns:adec="http://schemas.microsoft.com/office/drawing/2017/decorative" val="1"/>
              </a:ext>
            </a:extLst>
          </p:cNvPr>
          <p:cNvSpPr/>
          <p:nvPr/>
        </p:nvSpPr>
        <p:spPr>
          <a:xfrm>
            <a:off x="6848571" y="1435256"/>
            <a:ext cx="293541" cy="495776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2" name="Rectangle 21">
            <a:extLst>
              <a:ext uri="{FF2B5EF4-FFF2-40B4-BE49-F238E27FC236}">
                <a16:creationId xmlns:a16="http://schemas.microsoft.com/office/drawing/2014/main" id="{2B135DEA-B548-C14A-B165-DD11CB08C28B}"/>
              </a:ext>
              <a:ext uri="{C183D7F6-B498-43B3-948B-1728B52AA6E4}">
                <adec:decorative xmlns:adec="http://schemas.microsoft.com/office/drawing/2017/decorative" val="1"/>
              </a:ext>
            </a:extLst>
          </p:cNvPr>
          <p:cNvSpPr/>
          <p:nvPr/>
        </p:nvSpPr>
        <p:spPr>
          <a:xfrm>
            <a:off x="7165802" y="1435256"/>
            <a:ext cx="269849" cy="49577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3" name="Rectangle 22">
            <a:extLst>
              <a:ext uri="{FF2B5EF4-FFF2-40B4-BE49-F238E27FC236}">
                <a16:creationId xmlns:a16="http://schemas.microsoft.com/office/drawing/2014/main" id="{AE0B9B7A-2C91-8E48-8584-C85FA8BB55CF}"/>
              </a:ext>
              <a:ext uri="{C183D7F6-B498-43B3-948B-1728B52AA6E4}">
                <adec:decorative xmlns:adec="http://schemas.microsoft.com/office/drawing/2017/decorative" val="1"/>
              </a:ext>
            </a:extLst>
          </p:cNvPr>
          <p:cNvSpPr/>
          <p:nvPr/>
        </p:nvSpPr>
        <p:spPr>
          <a:xfrm>
            <a:off x="7435651" y="1435256"/>
            <a:ext cx="193989" cy="495776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4" name="Rectangle 23">
            <a:extLst>
              <a:ext uri="{FF2B5EF4-FFF2-40B4-BE49-F238E27FC236}">
                <a16:creationId xmlns:a16="http://schemas.microsoft.com/office/drawing/2014/main" id="{16F7E7F8-4569-F84E-A596-DCF35EEEBE26}"/>
              </a:ext>
              <a:ext uri="{C183D7F6-B498-43B3-948B-1728B52AA6E4}">
                <adec:decorative xmlns:adec="http://schemas.microsoft.com/office/drawing/2017/decorative" val="1"/>
              </a:ext>
            </a:extLst>
          </p:cNvPr>
          <p:cNvSpPr/>
          <p:nvPr/>
        </p:nvSpPr>
        <p:spPr>
          <a:xfrm>
            <a:off x="7629640" y="1435255"/>
            <a:ext cx="265746" cy="495776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5" name="Rectangle 24">
            <a:extLst>
              <a:ext uri="{FF2B5EF4-FFF2-40B4-BE49-F238E27FC236}">
                <a16:creationId xmlns:a16="http://schemas.microsoft.com/office/drawing/2014/main" id="{EF3E66B8-ACBD-314D-851A-52D30B0FD6E8}"/>
              </a:ext>
              <a:ext uri="{C183D7F6-B498-43B3-948B-1728B52AA6E4}">
                <adec:decorative xmlns:adec="http://schemas.microsoft.com/office/drawing/2017/decorative" val="1"/>
              </a:ext>
            </a:extLst>
          </p:cNvPr>
          <p:cNvSpPr/>
          <p:nvPr/>
        </p:nvSpPr>
        <p:spPr>
          <a:xfrm>
            <a:off x="8117167" y="1435254"/>
            <a:ext cx="1786295" cy="495776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6" name="Rectangle 25">
            <a:extLst>
              <a:ext uri="{FF2B5EF4-FFF2-40B4-BE49-F238E27FC236}">
                <a16:creationId xmlns:a16="http://schemas.microsoft.com/office/drawing/2014/main" id="{308D4F43-FC30-B64C-A1E9-2FE8C3C3C3F0}"/>
              </a:ext>
              <a:ext uri="{C183D7F6-B498-43B3-948B-1728B52AA6E4}">
                <adec:decorative xmlns:adec="http://schemas.microsoft.com/office/drawing/2017/decorative" val="1"/>
              </a:ext>
            </a:extLst>
          </p:cNvPr>
          <p:cNvSpPr/>
          <p:nvPr/>
        </p:nvSpPr>
        <p:spPr>
          <a:xfrm>
            <a:off x="11408672" y="1435254"/>
            <a:ext cx="193989" cy="49577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Tree>
    <p:custDataLst>
      <p:tags r:id="rId1"/>
    </p:custDataLst>
    <p:extLst>
      <p:ext uri="{BB962C8B-B14F-4D97-AF65-F5344CB8AC3E}">
        <p14:creationId xmlns:p14="http://schemas.microsoft.com/office/powerpoint/2010/main" val="3448062043"/>
      </p:ext>
    </p:extLst>
  </p:cSld>
  <p:clrMapOvr>
    <a:masterClrMapping/>
  </p:clrMapOvr>
  <mc:AlternateContent xmlns:mc="http://schemas.openxmlformats.org/markup-compatibility/2006" xmlns:p14="http://schemas.microsoft.com/office/powerpoint/2010/main">
    <mc:Choice Requires="p14">
      <p:transition spd="slow" p14:dur="2000" advTm="163094"/>
    </mc:Choice>
    <mc:Fallback xmlns="">
      <p:transition spd="slow" advTm="1630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F53D8-861F-BA4F-A744-D3417D745532}"/>
              </a:ext>
            </a:extLst>
          </p:cNvPr>
          <p:cNvSpPr>
            <a:spLocks noGrp="1"/>
          </p:cNvSpPr>
          <p:nvPr>
            <p:ph type="title"/>
          </p:nvPr>
        </p:nvSpPr>
        <p:spPr/>
        <p:txBody>
          <a:bodyPr/>
          <a:lstStyle/>
          <a:p>
            <a:r>
              <a:rPr lang="en-GB" dirty="0"/>
              <a:t>Why model molecules?</a:t>
            </a:r>
          </a:p>
        </p:txBody>
      </p:sp>
      <p:sp>
        <p:nvSpPr>
          <p:cNvPr id="7" name="TextBox 6">
            <a:extLst>
              <a:ext uri="{FF2B5EF4-FFF2-40B4-BE49-F238E27FC236}">
                <a16:creationId xmlns:a16="http://schemas.microsoft.com/office/drawing/2014/main" id="{AF747DC4-3EC4-D84C-886C-6A761F2B9D6A}"/>
              </a:ext>
            </a:extLst>
          </p:cNvPr>
          <p:cNvSpPr txBox="1"/>
          <p:nvPr/>
        </p:nvSpPr>
        <p:spPr>
          <a:xfrm>
            <a:off x="5043268" y="6214159"/>
            <a:ext cx="7151077" cy="646331"/>
          </a:xfrm>
          <a:prstGeom prst="rect">
            <a:avLst/>
          </a:prstGeom>
          <a:noFill/>
        </p:spPr>
        <p:txBody>
          <a:bodyPr wrap="square">
            <a:spAutoFit/>
          </a:bodyPr>
          <a:lstStyle/>
          <a:p>
            <a:pPr algn="r"/>
            <a:r>
              <a:rPr lang="en-GB" sz="1200" dirty="0"/>
              <a:t>All-atom Molecular Dynamics Simulation of the Bacterial Cytoplasm </a:t>
            </a:r>
          </a:p>
          <a:p>
            <a:pPr algn="r"/>
            <a:r>
              <a:rPr lang="en-GB" sz="1200" dirty="0"/>
              <a:t>RIKEN and Michigan State University</a:t>
            </a:r>
          </a:p>
          <a:p>
            <a:pPr algn="r"/>
            <a:r>
              <a:rPr lang="en-GB" sz="1200" dirty="0"/>
              <a:t> https://</a:t>
            </a:r>
            <a:r>
              <a:rPr lang="en-GB" sz="1200" dirty="0" err="1"/>
              <a:t>www.youtube.com</a:t>
            </a:r>
            <a:r>
              <a:rPr lang="en-GB" sz="1200" dirty="0"/>
              <a:t>/</a:t>
            </a:r>
            <a:r>
              <a:rPr lang="en-GB" sz="1200" dirty="0" err="1"/>
              <a:t>watch?v</a:t>
            </a:r>
            <a:r>
              <a:rPr lang="en-GB" sz="1200" dirty="0"/>
              <a:t>=5JcFgj2gHx8</a:t>
            </a:r>
          </a:p>
        </p:txBody>
      </p:sp>
      <p:sp>
        <p:nvSpPr>
          <p:cNvPr id="3" name="TextBox 2">
            <a:extLst>
              <a:ext uri="{FF2B5EF4-FFF2-40B4-BE49-F238E27FC236}">
                <a16:creationId xmlns:a16="http://schemas.microsoft.com/office/drawing/2014/main" id="{212BD533-A052-875F-40E3-5E39A26169E5}"/>
              </a:ext>
            </a:extLst>
          </p:cNvPr>
          <p:cNvSpPr txBox="1"/>
          <p:nvPr/>
        </p:nvSpPr>
        <p:spPr>
          <a:xfrm>
            <a:off x="2766392" y="3105834"/>
            <a:ext cx="7557052" cy="646331"/>
          </a:xfrm>
          <a:prstGeom prst="rect">
            <a:avLst/>
          </a:prstGeom>
          <a:noFill/>
        </p:spPr>
        <p:txBody>
          <a:bodyPr wrap="square">
            <a:spAutoFit/>
          </a:bodyPr>
          <a:lstStyle/>
          <a:p>
            <a:r>
              <a:rPr lang="en-GB" dirty="0">
                <a:hlinkClick r:id="rId4"/>
              </a:rPr>
              <a:t>https://youtu.be/5JcFgj2gHx8?si=pGw1hbmRgHanaHGg&amp;t=207</a:t>
            </a:r>
            <a:endParaRPr lang="en-GB" dirty="0"/>
          </a:p>
          <a:p>
            <a:endParaRPr lang="en-GB" dirty="0"/>
          </a:p>
        </p:txBody>
      </p:sp>
    </p:spTree>
    <p:custDataLst>
      <p:tags r:id="rId1"/>
    </p:custDataLst>
    <p:extLst>
      <p:ext uri="{BB962C8B-B14F-4D97-AF65-F5344CB8AC3E}">
        <p14:creationId xmlns:p14="http://schemas.microsoft.com/office/powerpoint/2010/main" val="252734361"/>
      </p:ext>
    </p:extLst>
  </p:cSld>
  <p:clrMapOvr>
    <a:masterClrMapping/>
  </p:clrMapOvr>
  <mc:AlternateContent xmlns:mc="http://schemas.openxmlformats.org/markup-compatibility/2006" xmlns:p14="http://schemas.microsoft.com/office/powerpoint/2010/main">
    <mc:Choice Requires="p14">
      <p:transition spd="slow" p14:dur="2000" advTm="154245"/>
    </mc:Choice>
    <mc:Fallback xmlns="">
      <p:transition spd="slow" advTm="154245"/>
    </mc:Fallback>
  </mc:AlternateContent>
  <p:extLst>
    <p:ext uri="{E180D4A7-C9FB-4DFB-919C-405C955672EB}">
      <p14:showEvtLst xmlns:p14="http://schemas.microsoft.com/office/powerpoint/2010/main">
        <p14:playEvt time="8744" objId="5"/>
        <p14:stopEvt time="112911"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29D1-C9AF-4F4D-83C6-2C8B6145FB25}"/>
              </a:ext>
            </a:extLst>
          </p:cNvPr>
          <p:cNvSpPr>
            <a:spLocks noGrp="1"/>
          </p:cNvSpPr>
          <p:nvPr>
            <p:ph type="title"/>
          </p:nvPr>
        </p:nvSpPr>
        <p:spPr/>
        <p:txBody>
          <a:bodyPr/>
          <a:lstStyle/>
          <a:p>
            <a:r>
              <a:rPr lang="en-GB" dirty="0"/>
              <a:t>Activity</a:t>
            </a:r>
          </a:p>
        </p:txBody>
      </p:sp>
      <p:sp>
        <p:nvSpPr>
          <p:cNvPr id="3" name="Text Placeholder 2">
            <a:extLst>
              <a:ext uri="{FF2B5EF4-FFF2-40B4-BE49-F238E27FC236}">
                <a16:creationId xmlns:a16="http://schemas.microsoft.com/office/drawing/2014/main" id="{C4D067CE-CF05-034F-8C5E-2E720F34F7FD}"/>
              </a:ext>
            </a:extLst>
          </p:cNvPr>
          <p:cNvSpPr>
            <a:spLocks noGrp="1"/>
          </p:cNvSpPr>
          <p:nvPr>
            <p:ph type="body" idx="1"/>
          </p:nvPr>
        </p:nvSpPr>
        <p:spPr/>
        <p:txBody>
          <a:bodyPr/>
          <a:lstStyle/>
          <a:p>
            <a:r>
              <a:rPr lang="en-GB" dirty="0"/>
              <a:t>Task:</a:t>
            </a:r>
          </a:p>
        </p:txBody>
      </p:sp>
      <p:sp>
        <p:nvSpPr>
          <p:cNvPr id="4" name="Content Placeholder 3">
            <a:extLst>
              <a:ext uri="{FF2B5EF4-FFF2-40B4-BE49-F238E27FC236}">
                <a16:creationId xmlns:a16="http://schemas.microsoft.com/office/drawing/2014/main" id="{5203AE4C-1BAE-AC49-868A-1CC197F2B9FE}"/>
              </a:ext>
            </a:extLst>
          </p:cNvPr>
          <p:cNvSpPr>
            <a:spLocks noGrp="1"/>
          </p:cNvSpPr>
          <p:nvPr>
            <p:ph sz="half" idx="2"/>
          </p:nvPr>
        </p:nvSpPr>
        <p:spPr/>
        <p:txBody>
          <a:bodyPr>
            <a:normAutofit fontScale="92500"/>
          </a:bodyPr>
          <a:lstStyle/>
          <a:p>
            <a:pPr marL="342900" indent="-342900">
              <a:buFontTx/>
              <a:buChar char="-"/>
            </a:pPr>
            <a:r>
              <a:rPr lang="en-GB" dirty="0"/>
              <a:t>Navigate to Protein Data Bank website</a:t>
            </a:r>
          </a:p>
          <a:p>
            <a:pPr marL="342900" indent="-342900">
              <a:buFontTx/>
              <a:buChar char="-"/>
            </a:pPr>
            <a:r>
              <a:rPr lang="en-GB" dirty="0"/>
              <a:t>Choose a protein to look at</a:t>
            </a:r>
          </a:p>
          <a:p>
            <a:pPr marL="342900" indent="-342900">
              <a:buFontTx/>
              <a:buChar char="-"/>
            </a:pPr>
            <a:r>
              <a:rPr lang="en-GB" dirty="0"/>
              <a:t>Use 3D View: Structure to rotate, look at specific atoms, change representations…</a:t>
            </a:r>
          </a:p>
          <a:p>
            <a:pPr marL="342900" indent="-342900">
              <a:buFontTx/>
              <a:buChar char="-"/>
            </a:pPr>
            <a:r>
              <a:rPr lang="en-GB" dirty="0"/>
              <a:t>Download/display the PDB file (PDB Format)</a:t>
            </a:r>
          </a:p>
          <a:p>
            <a:pPr marL="342900" indent="-342900">
              <a:buFontTx/>
              <a:buChar char="-"/>
            </a:pPr>
            <a:r>
              <a:rPr lang="en-GB" b="1" dirty="0"/>
              <a:t>Find and make a note of the following</a:t>
            </a:r>
            <a:r>
              <a:rPr lang="en-GB" dirty="0"/>
              <a:t>:</a:t>
            </a:r>
          </a:p>
          <a:p>
            <a:pPr marL="800100" lvl="1" indent="-342900">
              <a:buFontTx/>
              <a:buChar char="-"/>
            </a:pPr>
            <a:r>
              <a:rPr lang="en-GB" dirty="0"/>
              <a:t>Technique used to generate it </a:t>
            </a:r>
          </a:p>
          <a:p>
            <a:pPr marL="800100" lvl="1" indent="-342900">
              <a:buFontTx/>
              <a:buChar char="-"/>
            </a:pPr>
            <a:r>
              <a:rPr lang="en-GB" dirty="0"/>
              <a:t>Number of protein chains</a:t>
            </a:r>
          </a:p>
          <a:p>
            <a:pPr marL="800100" lvl="1" indent="-342900">
              <a:buFontTx/>
              <a:buChar char="-"/>
            </a:pPr>
            <a:r>
              <a:rPr lang="en-GB" dirty="0"/>
              <a:t>Number of residues per chain</a:t>
            </a:r>
          </a:p>
          <a:p>
            <a:pPr marL="800100" lvl="1" indent="-342900">
              <a:buFontTx/>
              <a:buChar char="-"/>
            </a:pPr>
            <a:r>
              <a:rPr lang="en-GB" dirty="0"/>
              <a:t>Number of atoms in file</a:t>
            </a:r>
          </a:p>
          <a:p>
            <a:pPr marL="800100" lvl="1" indent="-342900">
              <a:buFontTx/>
              <a:buChar char="-"/>
            </a:pPr>
            <a:r>
              <a:rPr lang="en-GB" dirty="0"/>
              <a:t>Anything else included in the structure (e.g. ligand, other peptide, water etc. )</a:t>
            </a:r>
          </a:p>
        </p:txBody>
      </p:sp>
      <p:sp>
        <p:nvSpPr>
          <p:cNvPr id="5" name="Text Placeholder 4">
            <a:extLst>
              <a:ext uri="{FF2B5EF4-FFF2-40B4-BE49-F238E27FC236}">
                <a16:creationId xmlns:a16="http://schemas.microsoft.com/office/drawing/2014/main" id="{D3E331C7-497B-864D-8B98-36A590B3033C}"/>
              </a:ext>
            </a:extLst>
          </p:cNvPr>
          <p:cNvSpPr>
            <a:spLocks noGrp="1"/>
          </p:cNvSpPr>
          <p:nvPr>
            <p:ph type="body" sz="quarter" idx="3"/>
          </p:nvPr>
        </p:nvSpPr>
        <p:spPr/>
        <p:txBody>
          <a:bodyPr/>
          <a:lstStyle/>
          <a:p>
            <a:r>
              <a:rPr lang="en-GB" dirty="0"/>
              <a:t>Some ideas…</a:t>
            </a:r>
          </a:p>
        </p:txBody>
      </p:sp>
      <p:sp>
        <p:nvSpPr>
          <p:cNvPr id="6" name="Content Placeholder 5">
            <a:extLst>
              <a:ext uri="{FF2B5EF4-FFF2-40B4-BE49-F238E27FC236}">
                <a16:creationId xmlns:a16="http://schemas.microsoft.com/office/drawing/2014/main" id="{3632F751-9C1C-0146-97B0-D06B52D23815}"/>
              </a:ext>
            </a:extLst>
          </p:cNvPr>
          <p:cNvSpPr>
            <a:spLocks noGrp="1"/>
          </p:cNvSpPr>
          <p:nvPr>
            <p:ph sz="quarter" idx="4"/>
          </p:nvPr>
        </p:nvSpPr>
        <p:spPr/>
        <p:txBody>
          <a:bodyPr>
            <a:normAutofit fontScale="92500"/>
          </a:bodyPr>
          <a:lstStyle/>
          <a:p>
            <a:pPr marL="342900" indent="-342900">
              <a:buFont typeface="Arial" panose="020B0604020202020204" pitchFamily="34" charset="0"/>
              <a:buChar char="•"/>
            </a:pPr>
            <a:r>
              <a:rPr lang="en-GB" dirty="0"/>
              <a:t>CFTR: 6o2p</a:t>
            </a:r>
          </a:p>
          <a:p>
            <a:pPr marL="342900" indent="-342900">
              <a:buFont typeface="Arial" panose="020B0604020202020204" pitchFamily="34" charset="0"/>
              <a:buChar char="•"/>
            </a:pPr>
            <a:r>
              <a:rPr lang="en-GB" dirty="0"/>
              <a:t>Amyloid-beta fibril: 6w0o</a:t>
            </a:r>
          </a:p>
          <a:p>
            <a:pPr marL="342900" indent="-342900">
              <a:buFont typeface="Arial" panose="020B0604020202020204" pitchFamily="34" charset="0"/>
              <a:buChar char="•"/>
            </a:pPr>
            <a:r>
              <a:rPr lang="en-GB" dirty="0"/>
              <a:t>BRCA1 BRCT: 4ifi</a:t>
            </a:r>
          </a:p>
          <a:p>
            <a:pPr marL="342900" indent="-342900">
              <a:buFont typeface="Arial" panose="020B0604020202020204" pitchFamily="34" charset="0"/>
              <a:buChar char="•"/>
            </a:pPr>
            <a:r>
              <a:rPr lang="en-GB" dirty="0"/>
              <a:t>Huntingtin: 6ez8 </a:t>
            </a:r>
          </a:p>
          <a:p>
            <a:pPr marL="342900" indent="-342900">
              <a:buFont typeface="Arial" panose="020B0604020202020204" pitchFamily="34" charset="0"/>
              <a:buChar char="•"/>
            </a:pPr>
            <a:r>
              <a:rPr lang="en-GB" dirty="0"/>
              <a:t>Cyclophilin A: 2rma</a:t>
            </a:r>
          </a:p>
          <a:p>
            <a:pPr marL="342900" indent="-342900">
              <a:buFont typeface="Arial" panose="020B0604020202020204" pitchFamily="34" charset="0"/>
              <a:buChar char="•"/>
            </a:pPr>
            <a:r>
              <a:rPr lang="en-GB" dirty="0"/>
              <a:t>NFκB heterodimer: 1le5</a:t>
            </a:r>
          </a:p>
          <a:p>
            <a:pPr marL="342900" indent="-342900">
              <a:buFont typeface="Arial" panose="020B0604020202020204" pitchFamily="34" charset="0"/>
              <a:buChar char="•"/>
            </a:pPr>
            <a:r>
              <a:rPr lang="en-GB" dirty="0"/>
              <a:t>Your favourite protein!</a:t>
            </a:r>
          </a:p>
          <a:p>
            <a:pPr marL="342900" indent="-342900">
              <a:buFont typeface="Arial" panose="020B0604020202020204" pitchFamily="34" charset="0"/>
              <a:buChar char="•"/>
            </a:pPr>
            <a:endParaRPr lang="en-GB" dirty="0"/>
          </a:p>
          <a:p>
            <a:endParaRPr lang="en-GB" dirty="0"/>
          </a:p>
          <a:p>
            <a:endParaRPr lang="en-GB" dirty="0"/>
          </a:p>
        </p:txBody>
      </p:sp>
      <p:sp>
        <p:nvSpPr>
          <p:cNvPr id="8" name="TextBox 7">
            <a:extLst>
              <a:ext uri="{FF2B5EF4-FFF2-40B4-BE49-F238E27FC236}">
                <a16:creationId xmlns:a16="http://schemas.microsoft.com/office/drawing/2014/main" id="{6EE5D576-DE04-2216-1CC4-0DBCDACCF1C2}"/>
              </a:ext>
            </a:extLst>
          </p:cNvPr>
          <p:cNvSpPr txBox="1"/>
          <p:nvPr/>
        </p:nvSpPr>
        <p:spPr>
          <a:xfrm>
            <a:off x="4195520" y="6231265"/>
            <a:ext cx="3800959" cy="523220"/>
          </a:xfrm>
          <a:prstGeom prst="rect">
            <a:avLst/>
          </a:prstGeom>
          <a:noFill/>
        </p:spPr>
        <p:txBody>
          <a:bodyPr wrap="square">
            <a:spAutoFit/>
          </a:bodyPr>
          <a:lstStyle/>
          <a:p>
            <a:r>
              <a:rPr lang="en-GB" sz="2800" dirty="0">
                <a:hlinkClick r:id="rId3"/>
              </a:rPr>
              <a:t>https://www.rcsb.org/</a:t>
            </a:r>
            <a:r>
              <a:rPr lang="en-GB" sz="2800" dirty="0"/>
              <a:t> </a:t>
            </a:r>
          </a:p>
        </p:txBody>
      </p:sp>
    </p:spTree>
    <p:extLst>
      <p:ext uri="{BB962C8B-B14F-4D97-AF65-F5344CB8AC3E}">
        <p14:creationId xmlns:p14="http://schemas.microsoft.com/office/powerpoint/2010/main" val="1308121534"/>
      </p:ext>
    </p:extLst>
  </p:cSld>
  <p:clrMapOvr>
    <a:masterClrMapping/>
  </p:clrMapOvr>
  <mc:AlternateContent xmlns:mc="http://schemas.openxmlformats.org/markup-compatibility/2006" xmlns:p14="http://schemas.microsoft.com/office/powerpoint/2010/main">
    <mc:Choice Requires="p14">
      <p:transition spd="slow" p14:dur="2000" advTm="163759"/>
    </mc:Choice>
    <mc:Fallback xmlns="">
      <p:transition spd="slow" advTm="1637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3A3E-2EB1-154D-A21D-C800A454B0AA}"/>
              </a:ext>
            </a:extLst>
          </p:cNvPr>
          <p:cNvSpPr>
            <a:spLocks noGrp="1"/>
          </p:cNvSpPr>
          <p:nvPr>
            <p:ph type="title"/>
          </p:nvPr>
        </p:nvSpPr>
        <p:spPr/>
        <p:txBody>
          <a:bodyPr/>
          <a:lstStyle/>
          <a:p>
            <a:r>
              <a:rPr lang="en-GB" dirty="0"/>
              <a:t>Zooming in on molecules</a:t>
            </a:r>
          </a:p>
        </p:txBody>
      </p:sp>
      <p:pic>
        <p:nvPicPr>
          <p:cNvPr id="4098" name="Picture 2" descr="Schematic showing different scales of objects ranging from small molecules to eukaryotic cells, with the different techniques that can be used to measure them.">
            <a:extLst>
              <a:ext uri="{FF2B5EF4-FFF2-40B4-BE49-F238E27FC236}">
                <a16:creationId xmlns:a16="http://schemas.microsoft.com/office/drawing/2014/main" id="{F5A1875A-C1AB-E345-9D28-DC8855D2D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 y="1168241"/>
            <a:ext cx="9753600" cy="50596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CDF17D-6851-7C46-B7E8-C67D556B5211}"/>
              </a:ext>
            </a:extLst>
          </p:cNvPr>
          <p:cNvSpPr txBox="1"/>
          <p:nvPr/>
        </p:nvSpPr>
        <p:spPr>
          <a:xfrm>
            <a:off x="2206171" y="6396335"/>
            <a:ext cx="9985829" cy="461665"/>
          </a:xfrm>
          <a:prstGeom prst="rect">
            <a:avLst/>
          </a:prstGeom>
          <a:noFill/>
        </p:spPr>
        <p:txBody>
          <a:bodyPr wrap="square">
            <a:spAutoFit/>
          </a:bodyPr>
          <a:lstStyle/>
          <a:p>
            <a:pPr algn="r"/>
            <a:r>
              <a:rPr lang="en-GB" sz="1200" b="0" i="0" dirty="0">
                <a:solidFill>
                  <a:srgbClr val="212121"/>
                </a:solidFill>
                <a:effectLst/>
                <a:latin typeface="Calibri" panose="020F0502020204030204" pitchFamily="34" charset="0"/>
                <a:cs typeface="Calibri" panose="020F0502020204030204" pitchFamily="34" charset="0"/>
              </a:rPr>
              <a:t>Hutchings J, Zanetti G. Fine details in complex environments: the power of cryo-electron tomography. </a:t>
            </a:r>
            <a:r>
              <a:rPr lang="en-GB" sz="1200" b="0" i="0" dirty="0" err="1">
                <a:solidFill>
                  <a:srgbClr val="212121"/>
                </a:solidFill>
                <a:effectLst/>
                <a:latin typeface="Calibri" panose="020F0502020204030204" pitchFamily="34" charset="0"/>
                <a:cs typeface="Calibri" panose="020F0502020204030204" pitchFamily="34" charset="0"/>
              </a:rPr>
              <a:t>Biochem</a:t>
            </a:r>
            <a:r>
              <a:rPr lang="en-GB" sz="1200" b="0" i="0" dirty="0">
                <a:solidFill>
                  <a:srgbClr val="212121"/>
                </a:solidFill>
                <a:effectLst/>
                <a:latin typeface="Calibri" panose="020F0502020204030204" pitchFamily="34" charset="0"/>
                <a:cs typeface="Calibri" panose="020F0502020204030204" pitchFamily="34" charset="0"/>
              </a:rPr>
              <a:t> Soc Trans. 2018 Aug 20;46(4):807-816. </a:t>
            </a:r>
            <a:r>
              <a:rPr lang="en-GB" sz="1200" b="0" i="0" dirty="0" err="1">
                <a:solidFill>
                  <a:srgbClr val="212121"/>
                </a:solidFill>
                <a:effectLst/>
                <a:latin typeface="Calibri" panose="020F0502020204030204" pitchFamily="34" charset="0"/>
                <a:cs typeface="Calibri" panose="020F0502020204030204" pitchFamily="34" charset="0"/>
              </a:rPr>
              <a:t>doi</a:t>
            </a:r>
            <a:r>
              <a:rPr lang="en-GB" sz="1200" b="0" i="0" dirty="0">
                <a:solidFill>
                  <a:srgbClr val="212121"/>
                </a:solidFill>
                <a:effectLst/>
                <a:latin typeface="Calibri" panose="020F0502020204030204" pitchFamily="34" charset="0"/>
                <a:cs typeface="Calibri" panose="020F0502020204030204" pitchFamily="34" charset="0"/>
              </a:rPr>
              <a:t>: 10.1042/BST20170351. </a:t>
            </a:r>
            <a:r>
              <a:rPr lang="en-GB" sz="1200" b="0" i="0" dirty="0" err="1">
                <a:solidFill>
                  <a:srgbClr val="212121"/>
                </a:solidFill>
                <a:effectLst/>
                <a:latin typeface="Calibri" panose="020F0502020204030204" pitchFamily="34" charset="0"/>
                <a:cs typeface="Calibri" panose="020F0502020204030204" pitchFamily="34" charset="0"/>
              </a:rPr>
              <a:t>Epub</a:t>
            </a:r>
            <a:r>
              <a:rPr lang="en-GB" sz="1200" b="0" i="0" dirty="0">
                <a:solidFill>
                  <a:srgbClr val="212121"/>
                </a:solidFill>
                <a:effectLst/>
                <a:latin typeface="Calibri" panose="020F0502020204030204" pitchFamily="34" charset="0"/>
                <a:cs typeface="Calibri" panose="020F0502020204030204" pitchFamily="34" charset="0"/>
              </a:rPr>
              <a:t> 2018 Jun 22. </a:t>
            </a:r>
          </a:p>
        </p:txBody>
      </p:sp>
    </p:spTree>
    <p:extLst>
      <p:ext uri="{BB962C8B-B14F-4D97-AF65-F5344CB8AC3E}">
        <p14:creationId xmlns:p14="http://schemas.microsoft.com/office/powerpoint/2010/main" val="805286720"/>
      </p:ext>
    </p:extLst>
  </p:cSld>
  <p:clrMapOvr>
    <a:masterClrMapping/>
  </p:clrMapOvr>
  <mc:AlternateContent xmlns:mc="http://schemas.openxmlformats.org/markup-compatibility/2006" xmlns:p14="http://schemas.microsoft.com/office/powerpoint/2010/main">
    <mc:Choice Requires="p14">
      <p:transition spd="slow" p14:dur="2000" advTm="111213"/>
    </mc:Choice>
    <mc:Fallback xmlns="">
      <p:transition spd="slow" advTm="1112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8BDBA8B-37E8-CA5E-19D5-8C86ADB3E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5" b="5768"/>
          <a:stretch/>
        </p:blipFill>
        <p:spPr bwMode="auto">
          <a:xfrm>
            <a:off x="0" y="1258957"/>
            <a:ext cx="12192000" cy="43467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2DC0B578-AF16-D746-A0A0-40596F3C1C08}"/>
              </a:ext>
            </a:extLst>
          </p:cNvPr>
          <p:cNvSpPr>
            <a:spLocks noGrp="1"/>
          </p:cNvSpPr>
          <p:nvPr>
            <p:ph type="title"/>
          </p:nvPr>
        </p:nvSpPr>
        <p:spPr/>
        <p:txBody>
          <a:bodyPr/>
          <a:lstStyle/>
          <a:p>
            <a:r>
              <a:rPr lang="en-GB" dirty="0"/>
              <a:t>Biological systems are big!</a:t>
            </a:r>
          </a:p>
        </p:txBody>
      </p:sp>
      <p:sp>
        <p:nvSpPr>
          <p:cNvPr id="4" name="TextBox 3">
            <a:extLst>
              <a:ext uri="{FF2B5EF4-FFF2-40B4-BE49-F238E27FC236}">
                <a16:creationId xmlns:a16="http://schemas.microsoft.com/office/drawing/2014/main" id="{0DA5EF0F-F431-2F45-9252-CF5CD48B305A}"/>
              </a:ext>
            </a:extLst>
          </p:cNvPr>
          <p:cNvSpPr txBox="1"/>
          <p:nvPr/>
        </p:nvSpPr>
        <p:spPr>
          <a:xfrm>
            <a:off x="1779373" y="6396335"/>
            <a:ext cx="10412627" cy="461665"/>
          </a:xfrm>
          <a:prstGeom prst="rect">
            <a:avLst/>
          </a:prstGeom>
          <a:noFill/>
        </p:spPr>
        <p:txBody>
          <a:bodyPr wrap="square" rtlCol="0">
            <a:spAutoFit/>
          </a:bodyPr>
          <a:lstStyle/>
          <a:p>
            <a:pPr algn="r"/>
            <a:r>
              <a:rPr lang="en-GB" sz="1200" dirty="0" err="1">
                <a:solidFill>
                  <a:srgbClr val="212121"/>
                </a:solidFill>
                <a:latin typeface="system-ui"/>
              </a:rPr>
              <a:t>Gumbart</a:t>
            </a:r>
            <a:r>
              <a:rPr lang="en-GB" sz="1200" dirty="0">
                <a:solidFill>
                  <a:srgbClr val="212121"/>
                </a:solidFill>
                <a:latin typeface="system-ui"/>
              </a:rPr>
              <a:t> J, Wang Y, </a:t>
            </a:r>
            <a:r>
              <a:rPr lang="en-GB" sz="1200" dirty="0" err="1">
                <a:solidFill>
                  <a:srgbClr val="212121"/>
                </a:solidFill>
                <a:latin typeface="system-ui"/>
              </a:rPr>
              <a:t>Aksimentiev</a:t>
            </a:r>
            <a:r>
              <a:rPr lang="en-GB" sz="1200" dirty="0">
                <a:solidFill>
                  <a:srgbClr val="212121"/>
                </a:solidFill>
                <a:latin typeface="system-ui"/>
              </a:rPr>
              <a:t> A, </a:t>
            </a:r>
            <a:r>
              <a:rPr lang="en-GB" sz="1200" dirty="0" err="1">
                <a:solidFill>
                  <a:srgbClr val="212121"/>
                </a:solidFill>
                <a:latin typeface="system-ui"/>
              </a:rPr>
              <a:t>Tajkhorshid</a:t>
            </a:r>
            <a:r>
              <a:rPr lang="en-GB" sz="1200" dirty="0">
                <a:solidFill>
                  <a:srgbClr val="212121"/>
                </a:solidFill>
                <a:latin typeface="system-ui"/>
              </a:rPr>
              <a:t> E, </a:t>
            </a:r>
            <a:r>
              <a:rPr lang="en-GB" sz="1200" dirty="0" err="1">
                <a:solidFill>
                  <a:srgbClr val="212121"/>
                </a:solidFill>
                <a:latin typeface="system-ui"/>
              </a:rPr>
              <a:t>Schulten</a:t>
            </a:r>
            <a:r>
              <a:rPr lang="en-GB" sz="1200" dirty="0">
                <a:solidFill>
                  <a:srgbClr val="212121"/>
                </a:solidFill>
                <a:latin typeface="system-ui"/>
              </a:rPr>
              <a:t> K. Molecular dynamics simulations of proteins in lipid bilayers. </a:t>
            </a:r>
            <a:r>
              <a:rPr lang="en-GB" sz="1200" dirty="0" err="1">
                <a:solidFill>
                  <a:srgbClr val="212121"/>
                </a:solidFill>
                <a:latin typeface="system-ui"/>
              </a:rPr>
              <a:t>Curr</a:t>
            </a:r>
            <a:r>
              <a:rPr lang="en-GB" sz="1200" dirty="0">
                <a:solidFill>
                  <a:srgbClr val="212121"/>
                </a:solidFill>
                <a:latin typeface="system-ui"/>
              </a:rPr>
              <a:t> </a:t>
            </a:r>
            <a:r>
              <a:rPr lang="en-GB" sz="1200" dirty="0" err="1">
                <a:solidFill>
                  <a:srgbClr val="212121"/>
                </a:solidFill>
                <a:latin typeface="system-ui"/>
              </a:rPr>
              <a:t>Opin</a:t>
            </a:r>
            <a:r>
              <a:rPr lang="en-GB" sz="1200" dirty="0">
                <a:solidFill>
                  <a:srgbClr val="212121"/>
                </a:solidFill>
                <a:latin typeface="system-ui"/>
              </a:rPr>
              <a:t> Struct Biol. </a:t>
            </a:r>
          </a:p>
          <a:p>
            <a:pPr algn="r"/>
            <a:r>
              <a:rPr lang="en-GB" sz="1200" dirty="0">
                <a:solidFill>
                  <a:srgbClr val="212121"/>
                </a:solidFill>
                <a:latin typeface="system-ui"/>
              </a:rPr>
              <a:t>2005 Aug; 15(4):423-31. </a:t>
            </a:r>
            <a:r>
              <a:rPr lang="en-GB" sz="1200" dirty="0" err="1">
                <a:solidFill>
                  <a:srgbClr val="212121"/>
                </a:solidFill>
                <a:latin typeface="system-ui"/>
              </a:rPr>
              <a:t>doi</a:t>
            </a:r>
            <a:r>
              <a:rPr lang="en-GB" sz="1200" dirty="0">
                <a:solidFill>
                  <a:srgbClr val="212121"/>
                </a:solidFill>
                <a:latin typeface="system-ui"/>
              </a:rPr>
              <a:t>: 10.1016/j.sbi.2005.07.007. PMID: 16043343; PMCID: PMC2474857.</a:t>
            </a:r>
            <a:endParaRPr lang="en-GB" sz="1200" dirty="0"/>
          </a:p>
        </p:txBody>
      </p:sp>
    </p:spTree>
    <p:extLst>
      <p:ext uri="{BB962C8B-B14F-4D97-AF65-F5344CB8AC3E}">
        <p14:creationId xmlns:p14="http://schemas.microsoft.com/office/powerpoint/2010/main" val="1518708210"/>
      </p:ext>
    </p:extLst>
  </p:cSld>
  <p:clrMapOvr>
    <a:masterClrMapping/>
  </p:clrMapOvr>
  <mc:AlternateContent xmlns:mc="http://schemas.openxmlformats.org/markup-compatibility/2006" xmlns:p14="http://schemas.microsoft.com/office/powerpoint/2010/main">
    <mc:Choice Requires="p14">
      <p:transition spd="slow" p14:dur="2000" advTm="74476"/>
    </mc:Choice>
    <mc:Fallback xmlns="">
      <p:transition spd="slow" advTm="744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F1A2-89DB-304A-9967-DC3067D397A5}"/>
              </a:ext>
            </a:extLst>
          </p:cNvPr>
          <p:cNvSpPr>
            <a:spLocks noGrp="1"/>
          </p:cNvSpPr>
          <p:nvPr>
            <p:ph type="title"/>
          </p:nvPr>
        </p:nvSpPr>
        <p:spPr/>
        <p:txBody>
          <a:bodyPr/>
          <a:lstStyle/>
          <a:p>
            <a:r>
              <a:rPr lang="en-GB" dirty="0"/>
              <a:t>Anatomy of a force field</a:t>
            </a:r>
          </a:p>
        </p:txBody>
      </p:sp>
      <p:pic>
        <p:nvPicPr>
          <p:cNvPr id="5" name="Content Placeholder 4" descr="Equation describing generic force field functional form.">
            <a:extLst>
              <a:ext uri="{FF2B5EF4-FFF2-40B4-BE49-F238E27FC236}">
                <a16:creationId xmlns:a16="http://schemas.microsoft.com/office/drawing/2014/main" id="{69A8C0B8-D15D-A64B-B541-A2B4EE30B6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125" y="1343949"/>
            <a:ext cx="11430000" cy="4708265"/>
          </a:xfrm>
        </p:spPr>
      </p:pic>
      <p:sp>
        <p:nvSpPr>
          <p:cNvPr id="6" name="TextBox 5">
            <a:extLst>
              <a:ext uri="{FF2B5EF4-FFF2-40B4-BE49-F238E27FC236}">
                <a16:creationId xmlns:a16="http://schemas.microsoft.com/office/drawing/2014/main" id="{6D1A4DA4-1257-9340-9C06-7A61D24976EF}"/>
              </a:ext>
            </a:extLst>
          </p:cNvPr>
          <p:cNvSpPr txBox="1"/>
          <p:nvPr/>
        </p:nvSpPr>
        <p:spPr>
          <a:xfrm>
            <a:off x="10144388" y="6581001"/>
            <a:ext cx="2047612" cy="276999"/>
          </a:xfrm>
          <a:prstGeom prst="rect">
            <a:avLst/>
          </a:prstGeom>
          <a:noFill/>
        </p:spPr>
        <p:txBody>
          <a:bodyPr wrap="none" rtlCol="0">
            <a:spAutoFit/>
          </a:bodyPr>
          <a:lstStyle/>
          <a:p>
            <a:pPr algn="r"/>
            <a:r>
              <a:rPr lang="en-GB" sz="1200" dirty="0" err="1"/>
              <a:t>Jayawant</a:t>
            </a:r>
            <a:r>
              <a:rPr lang="en-GB" sz="1200" dirty="0"/>
              <a:t>, E. 2021, PhD Thesis</a:t>
            </a:r>
          </a:p>
        </p:txBody>
      </p:sp>
      <p:sp>
        <p:nvSpPr>
          <p:cNvPr id="3" name="Rectangle 2">
            <a:extLst>
              <a:ext uri="{FF2B5EF4-FFF2-40B4-BE49-F238E27FC236}">
                <a16:creationId xmlns:a16="http://schemas.microsoft.com/office/drawing/2014/main" id="{AEE470C9-FBAA-4CF9-18DA-F120DC7DBC32}"/>
              </a:ext>
            </a:extLst>
          </p:cNvPr>
          <p:cNvSpPr/>
          <p:nvPr/>
        </p:nvSpPr>
        <p:spPr>
          <a:xfrm>
            <a:off x="622852" y="2491409"/>
            <a:ext cx="10972800" cy="1775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A1CA201-8619-393D-7400-20888A413520}"/>
              </a:ext>
            </a:extLst>
          </p:cNvPr>
          <p:cNvSpPr/>
          <p:nvPr/>
        </p:nvSpPr>
        <p:spPr>
          <a:xfrm>
            <a:off x="622852" y="4393097"/>
            <a:ext cx="10972800" cy="1517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6913212"/>
      </p:ext>
    </p:extLst>
  </p:cSld>
  <p:clrMapOvr>
    <a:masterClrMapping/>
  </p:clrMapOvr>
  <mc:AlternateContent xmlns:mc="http://schemas.openxmlformats.org/markup-compatibility/2006" xmlns:p14="http://schemas.microsoft.com/office/powerpoint/2010/main">
    <mc:Choice Requires="p14">
      <p:transition spd="slow" p14:dur="2000" advTm="57320"/>
    </mc:Choice>
    <mc:Fallback xmlns="">
      <p:transition spd="slow" advTm="57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F1A2-89DB-304A-9967-DC3067D397A5}"/>
              </a:ext>
            </a:extLst>
          </p:cNvPr>
          <p:cNvSpPr>
            <a:spLocks noGrp="1"/>
          </p:cNvSpPr>
          <p:nvPr>
            <p:ph type="title"/>
          </p:nvPr>
        </p:nvSpPr>
        <p:spPr/>
        <p:txBody>
          <a:bodyPr/>
          <a:lstStyle/>
          <a:p>
            <a:r>
              <a:rPr lang="en-GB" dirty="0"/>
              <a:t>Different types of interactions in MD</a:t>
            </a:r>
          </a:p>
        </p:txBody>
      </p:sp>
      <p:pic>
        <p:nvPicPr>
          <p:cNvPr id="7" name="Content Placeholder 6" descr="Schematic showing different types of bonded interactions (bond stretching, angle bending and torsion angles), and non-bonded interactions (electrostatic interactions and Van der Waals interactions).">
            <a:extLst>
              <a:ext uri="{FF2B5EF4-FFF2-40B4-BE49-F238E27FC236}">
                <a16:creationId xmlns:a16="http://schemas.microsoft.com/office/drawing/2014/main" id="{1DF64184-FC2E-404B-BAD4-EC06BCB864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970" y="1358374"/>
            <a:ext cx="7659631" cy="4141251"/>
          </a:xfrm>
        </p:spPr>
      </p:pic>
      <p:sp>
        <p:nvSpPr>
          <p:cNvPr id="8" name="TextBox 7">
            <a:extLst>
              <a:ext uri="{FF2B5EF4-FFF2-40B4-BE49-F238E27FC236}">
                <a16:creationId xmlns:a16="http://schemas.microsoft.com/office/drawing/2014/main" id="{8132588F-9B58-0442-9D59-C33B7B58BF4C}"/>
              </a:ext>
            </a:extLst>
          </p:cNvPr>
          <p:cNvSpPr txBox="1"/>
          <p:nvPr/>
        </p:nvSpPr>
        <p:spPr>
          <a:xfrm>
            <a:off x="10144388" y="6581001"/>
            <a:ext cx="2047612" cy="276999"/>
          </a:xfrm>
          <a:prstGeom prst="rect">
            <a:avLst/>
          </a:prstGeom>
          <a:noFill/>
        </p:spPr>
        <p:txBody>
          <a:bodyPr wrap="none" rtlCol="0">
            <a:spAutoFit/>
          </a:bodyPr>
          <a:lstStyle/>
          <a:p>
            <a:pPr algn="r"/>
            <a:r>
              <a:rPr lang="en-GB" sz="1200" dirty="0" err="1"/>
              <a:t>Jayawant</a:t>
            </a:r>
            <a:r>
              <a:rPr lang="en-GB" sz="1200" dirty="0"/>
              <a:t>, E. 2021, PhD Thesis</a:t>
            </a:r>
          </a:p>
        </p:txBody>
      </p:sp>
      <p:sp>
        <p:nvSpPr>
          <p:cNvPr id="3" name="Rectangle 2">
            <a:extLst>
              <a:ext uri="{FF2B5EF4-FFF2-40B4-BE49-F238E27FC236}">
                <a16:creationId xmlns:a16="http://schemas.microsoft.com/office/drawing/2014/main" id="{75A3B818-8D99-388A-48B7-C4359BF7BDC0}"/>
              </a:ext>
            </a:extLst>
          </p:cNvPr>
          <p:cNvSpPr/>
          <p:nvPr/>
        </p:nvSpPr>
        <p:spPr>
          <a:xfrm>
            <a:off x="2415979" y="3428999"/>
            <a:ext cx="7606622" cy="207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6714442"/>
      </p:ext>
    </p:extLst>
  </p:cSld>
  <p:clrMapOvr>
    <a:masterClrMapping/>
  </p:clrMapOvr>
  <mc:AlternateContent xmlns:mc="http://schemas.openxmlformats.org/markup-compatibility/2006" xmlns:p14="http://schemas.microsoft.com/office/powerpoint/2010/main">
    <mc:Choice Requires="p14">
      <p:transition spd="slow" p14:dur="2000" advTm="27365"/>
    </mc:Choice>
    <mc:Fallback xmlns="">
      <p:transition spd="slow" advTm="273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3CA5-3ED8-D24B-8787-B5880A519395}"/>
              </a:ext>
            </a:extLst>
          </p:cNvPr>
          <p:cNvSpPr>
            <a:spLocks noGrp="1"/>
          </p:cNvSpPr>
          <p:nvPr>
            <p:ph type="title"/>
          </p:nvPr>
        </p:nvSpPr>
        <p:spPr/>
        <p:txBody>
          <a:bodyPr/>
          <a:lstStyle/>
          <a:p>
            <a:r>
              <a:rPr lang="en-GB" dirty="0"/>
              <a:t>How do simulations work?</a:t>
            </a:r>
          </a:p>
        </p:txBody>
      </p:sp>
      <p:sp>
        <p:nvSpPr>
          <p:cNvPr id="3" name="Content Placeholder 2">
            <a:extLst>
              <a:ext uri="{FF2B5EF4-FFF2-40B4-BE49-F238E27FC236}">
                <a16:creationId xmlns:a16="http://schemas.microsoft.com/office/drawing/2014/main" id="{41E2A582-E053-7B4A-9BED-7A04038E1F04}"/>
              </a:ext>
            </a:extLst>
          </p:cNvPr>
          <p:cNvSpPr>
            <a:spLocks noGrp="1"/>
          </p:cNvSpPr>
          <p:nvPr>
            <p:ph idx="1"/>
          </p:nvPr>
        </p:nvSpPr>
        <p:spPr>
          <a:xfrm>
            <a:off x="365760" y="1219200"/>
            <a:ext cx="6405743" cy="4957763"/>
          </a:xfrm>
        </p:spPr>
        <p:txBody>
          <a:bodyPr>
            <a:normAutofit/>
          </a:bodyPr>
          <a:lstStyle/>
          <a:p>
            <a:r>
              <a:rPr lang="en-GB" dirty="0"/>
              <a:t>Newton’s Equations of Motion:</a:t>
            </a:r>
          </a:p>
          <a:p>
            <a:pPr marL="457200" indent="-457200">
              <a:buFont typeface="+mj-lt"/>
              <a:buAutoNum type="arabicPeriod"/>
            </a:pPr>
            <a:r>
              <a:rPr lang="en-GB" dirty="0"/>
              <a:t>An object moves in a straight line at constant velocity unless a force acts upon it.</a:t>
            </a:r>
          </a:p>
          <a:p>
            <a:pPr marL="457200" indent="-457200">
              <a:buFont typeface="+mj-lt"/>
              <a:buAutoNum type="arabicPeriod"/>
            </a:pPr>
            <a:r>
              <a:rPr lang="en-GB" dirty="0"/>
              <a:t>The force on an object is equal to the rate of change of momentum.</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r>
              <a:rPr lang="en-GB" dirty="0"/>
              <a:t>For every action there is an equal and opposite reaction.</a:t>
            </a:r>
          </a:p>
          <a:p>
            <a:endParaRPr lang="en-GB" dirty="0"/>
          </a:p>
          <a:p>
            <a:endParaRPr lang="en-GB" dirty="0"/>
          </a:p>
        </p:txBody>
      </p:sp>
      <p:sp>
        <p:nvSpPr>
          <p:cNvPr id="4" name="TextBox 3">
            <a:extLst>
              <a:ext uri="{FF2B5EF4-FFF2-40B4-BE49-F238E27FC236}">
                <a16:creationId xmlns:a16="http://schemas.microsoft.com/office/drawing/2014/main" id="{E4AE9BE5-80CA-BD43-BF09-8C368FE7C4B4}"/>
              </a:ext>
            </a:extLst>
          </p:cNvPr>
          <p:cNvSpPr txBox="1"/>
          <p:nvPr/>
        </p:nvSpPr>
        <p:spPr>
          <a:xfrm>
            <a:off x="10144388" y="6581001"/>
            <a:ext cx="2047612" cy="276999"/>
          </a:xfrm>
          <a:prstGeom prst="rect">
            <a:avLst/>
          </a:prstGeom>
          <a:noFill/>
        </p:spPr>
        <p:txBody>
          <a:bodyPr wrap="none" rtlCol="0">
            <a:spAutoFit/>
          </a:bodyPr>
          <a:lstStyle/>
          <a:p>
            <a:pPr algn="r"/>
            <a:r>
              <a:rPr lang="en-GB" sz="1200" dirty="0" err="1"/>
              <a:t>Jayawant</a:t>
            </a:r>
            <a:r>
              <a:rPr lang="en-GB" sz="1200" dirty="0"/>
              <a:t>, E. 2021, PhD Thesis</a:t>
            </a:r>
          </a:p>
        </p:txBody>
      </p:sp>
      <p:pic>
        <p:nvPicPr>
          <p:cNvPr id="8" name="Picture 7" descr="Equation describing Newton's second law of motion, F= ma, across time.">
            <a:extLst>
              <a:ext uri="{FF2B5EF4-FFF2-40B4-BE49-F238E27FC236}">
                <a16:creationId xmlns:a16="http://schemas.microsoft.com/office/drawing/2014/main" id="{A77E63B6-534D-1F40-841F-536D7DC1F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83" y="3429000"/>
            <a:ext cx="5145216" cy="1316785"/>
          </a:xfrm>
          <a:prstGeom prst="rect">
            <a:avLst/>
          </a:prstGeom>
        </p:spPr>
      </p:pic>
      <p:pic>
        <p:nvPicPr>
          <p:cNvPr id="10" name="Picture 9" descr="Flow chart describing a basic MD algorithm. Further details are described on subsequent slides.">
            <a:extLst>
              <a:ext uri="{FF2B5EF4-FFF2-40B4-BE49-F238E27FC236}">
                <a16:creationId xmlns:a16="http://schemas.microsoft.com/office/drawing/2014/main" id="{18834943-059B-0440-9567-F9A48C11F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711" y="1117600"/>
            <a:ext cx="4100106" cy="5190439"/>
          </a:xfrm>
          <a:prstGeom prst="rect">
            <a:avLst/>
          </a:prstGeom>
        </p:spPr>
      </p:pic>
    </p:spTree>
    <p:extLst>
      <p:ext uri="{BB962C8B-B14F-4D97-AF65-F5344CB8AC3E}">
        <p14:creationId xmlns:p14="http://schemas.microsoft.com/office/powerpoint/2010/main" val="894900041"/>
      </p:ext>
    </p:extLst>
  </p:cSld>
  <p:clrMapOvr>
    <a:masterClrMapping/>
  </p:clrMapOvr>
  <mc:AlternateContent xmlns:mc="http://schemas.openxmlformats.org/markup-compatibility/2006" xmlns:p14="http://schemas.microsoft.com/office/powerpoint/2010/main">
    <mc:Choice Requires="p14">
      <p:transition spd="slow" p14:dur="2000" advTm="52481"/>
    </mc:Choice>
    <mc:Fallback xmlns="">
      <p:transition spd="slow" advTm="52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3CA5-3ED8-D24B-8787-B5880A519395}"/>
              </a:ext>
            </a:extLst>
          </p:cNvPr>
          <p:cNvSpPr>
            <a:spLocks noGrp="1"/>
          </p:cNvSpPr>
          <p:nvPr>
            <p:ph type="title"/>
          </p:nvPr>
        </p:nvSpPr>
        <p:spPr/>
        <p:txBody>
          <a:bodyPr/>
          <a:lstStyle/>
          <a:p>
            <a:r>
              <a:rPr lang="en-GB" dirty="0"/>
              <a:t>How do simulations work?</a:t>
            </a:r>
          </a:p>
        </p:txBody>
      </p:sp>
      <p:sp>
        <p:nvSpPr>
          <p:cNvPr id="4" name="TextBox 3">
            <a:extLst>
              <a:ext uri="{FF2B5EF4-FFF2-40B4-BE49-F238E27FC236}">
                <a16:creationId xmlns:a16="http://schemas.microsoft.com/office/drawing/2014/main" id="{E4AE9BE5-80CA-BD43-BF09-8C368FE7C4B4}"/>
              </a:ext>
            </a:extLst>
          </p:cNvPr>
          <p:cNvSpPr txBox="1"/>
          <p:nvPr/>
        </p:nvSpPr>
        <p:spPr>
          <a:xfrm>
            <a:off x="8364990" y="6396335"/>
            <a:ext cx="3827010" cy="461665"/>
          </a:xfrm>
          <a:prstGeom prst="rect">
            <a:avLst/>
          </a:prstGeom>
          <a:noFill/>
        </p:spPr>
        <p:txBody>
          <a:bodyPr wrap="none" rtlCol="0">
            <a:spAutoFit/>
          </a:bodyPr>
          <a:lstStyle/>
          <a:p>
            <a:pPr algn="r"/>
            <a:r>
              <a:rPr lang="en-GB" sz="1200" dirty="0" err="1"/>
              <a:t>Lemkul</a:t>
            </a:r>
            <a:r>
              <a:rPr lang="en-GB" sz="1200" dirty="0"/>
              <a:t>, J. 2018, GROMACS Tutorial: Lysozyme in Water</a:t>
            </a:r>
          </a:p>
          <a:p>
            <a:pPr algn="r"/>
            <a:r>
              <a:rPr lang="en-GB" sz="1200" dirty="0"/>
              <a:t>http://</a:t>
            </a:r>
            <a:r>
              <a:rPr lang="en-GB" sz="1200" dirty="0" err="1"/>
              <a:t>www.mdtutorials.com</a:t>
            </a:r>
            <a:r>
              <a:rPr lang="en-GB" sz="1200" dirty="0"/>
              <a:t>/</a:t>
            </a:r>
            <a:r>
              <a:rPr lang="en-GB" sz="1200" dirty="0" err="1"/>
              <a:t>gmx</a:t>
            </a:r>
            <a:r>
              <a:rPr lang="en-GB" sz="1200" dirty="0"/>
              <a:t>/lysozyme/04_ions.html</a:t>
            </a:r>
          </a:p>
        </p:txBody>
      </p:sp>
      <p:pic>
        <p:nvPicPr>
          <p:cNvPr id="10" name="Picture 9" descr="Flow chart describing a basic MD algorithm. The first step, &quot;Generate initial system co-ordinates and velocities, choose time step&quot;, is highlighted in blue.">
            <a:extLst>
              <a:ext uri="{FF2B5EF4-FFF2-40B4-BE49-F238E27FC236}">
                <a16:creationId xmlns:a16="http://schemas.microsoft.com/office/drawing/2014/main" id="{18834943-059B-0440-9567-F9A48C11F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711" y="1117600"/>
            <a:ext cx="4100106" cy="5190439"/>
          </a:xfrm>
          <a:prstGeom prst="rect">
            <a:avLst/>
          </a:prstGeom>
        </p:spPr>
      </p:pic>
      <p:sp>
        <p:nvSpPr>
          <p:cNvPr id="7" name="Rounded Rectangle 6">
            <a:extLst>
              <a:ext uri="{FF2B5EF4-FFF2-40B4-BE49-F238E27FC236}">
                <a16:creationId xmlns:a16="http://schemas.microsoft.com/office/drawing/2014/main" id="{BDF7D331-D9F9-2E4D-A4E6-DF2B96CB8237}"/>
              </a:ext>
              <a:ext uri="{C183D7F6-B498-43B3-948B-1728B52AA6E4}">
                <adec:decorative xmlns:adec="http://schemas.microsoft.com/office/drawing/2017/decorative" val="1"/>
              </a:ext>
            </a:extLst>
          </p:cNvPr>
          <p:cNvSpPr/>
          <p:nvPr/>
        </p:nvSpPr>
        <p:spPr>
          <a:xfrm>
            <a:off x="8066015" y="1145098"/>
            <a:ext cx="3280094" cy="654794"/>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 for Protein Data Bank Europe.">
            <a:extLst>
              <a:ext uri="{FF2B5EF4-FFF2-40B4-BE49-F238E27FC236}">
                <a16:creationId xmlns:a16="http://schemas.microsoft.com/office/drawing/2014/main" id="{5FF87D70-B38F-7D43-89BC-0F4DF80D620F}"/>
              </a:ext>
            </a:extLst>
          </p:cNvPr>
          <p:cNvPicPr>
            <a:picLocks noChangeAspect="1"/>
          </p:cNvPicPr>
          <p:nvPr/>
        </p:nvPicPr>
        <p:blipFill rotWithShape="1">
          <a:blip r:embed="rId4">
            <a:extLst>
              <a:ext uri="{28A0092B-C50C-407E-A947-70E740481C1C}">
                <a14:useLocalDpi xmlns:a14="http://schemas.microsoft.com/office/drawing/2010/main" val="0"/>
              </a:ext>
            </a:extLst>
          </a:blip>
          <a:srcRect t="4567"/>
          <a:stretch/>
        </p:blipFill>
        <p:spPr>
          <a:xfrm>
            <a:off x="1127047" y="1477432"/>
            <a:ext cx="4435950" cy="677335"/>
          </a:xfrm>
          <a:prstGeom prst="rect">
            <a:avLst/>
          </a:prstGeom>
        </p:spPr>
      </p:pic>
      <p:pic>
        <p:nvPicPr>
          <p:cNvPr id="2050" name="Picture 2" descr="Computationally generated structure of lysozyme in a box of water.">
            <a:extLst>
              <a:ext uri="{FF2B5EF4-FFF2-40B4-BE49-F238E27FC236}">
                <a16:creationId xmlns:a16="http://schemas.microsoft.com/office/drawing/2014/main" id="{6C6DCFB5-EF03-CB4E-972E-1344FDB51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738" y="2356702"/>
            <a:ext cx="4292663" cy="38287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701B497-1715-0B4E-812C-6BBACE4EC324}"/>
              </a:ext>
            </a:extLst>
          </p:cNvPr>
          <p:cNvSpPr txBox="1"/>
          <p:nvPr/>
        </p:nvSpPr>
        <p:spPr>
          <a:xfrm>
            <a:off x="5485215" y="5549029"/>
            <a:ext cx="1251112" cy="369332"/>
          </a:xfrm>
          <a:prstGeom prst="rect">
            <a:avLst/>
          </a:prstGeom>
          <a:noFill/>
        </p:spPr>
        <p:txBody>
          <a:bodyPr wrap="none" rtlCol="0">
            <a:spAutoFit/>
          </a:bodyPr>
          <a:lstStyle/>
          <a:p>
            <a:r>
              <a:rPr lang="en-GB" dirty="0"/>
              <a:t>Time = 0 </a:t>
            </a:r>
            <a:r>
              <a:rPr lang="en-GB" dirty="0" err="1"/>
              <a:t>ps</a:t>
            </a:r>
            <a:endParaRPr lang="en-GB" dirty="0"/>
          </a:p>
        </p:txBody>
      </p:sp>
    </p:spTree>
    <p:extLst>
      <p:ext uri="{BB962C8B-B14F-4D97-AF65-F5344CB8AC3E}">
        <p14:creationId xmlns:p14="http://schemas.microsoft.com/office/powerpoint/2010/main" val="3901020422"/>
      </p:ext>
    </p:extLst>
  </p:cSld>
  <p:clrMapOvr>
    <a:masterClrMapping/>
  </p:clrMapOvr>
  <mc:AlternateContent xmlns:mc="http://schemas.openxmlformats.org/markup-compatibility/2006" xmlns:p14="http://schemas.microsoft.com/office/powerpoint/2010/main">
    <mc:Choice Requires="p14">
      <p:transition spd="slow" p14:dur="2000" advTm="31045"/>
    </mc:Choice>
    <mc:Fallback xmlns="">
      <p:transition spd="slow" advTm="310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3CA5-3ED8-D24B-8787-B5880A519395}"/>
              </a:ext>
            </a:extLst>
          </p:cNvPr>
          <p:cNvSpPr>
            <a:spLocks noGrp="1"/>
          </p:cNvSpPr>
          <p:nvPr>
            <p:ph type="title"/>
          </p:nvPr>
        </p:nvSpPr>
        <p:spPr/>
        <p:txBody>
          <a:bodyPr/>
          <a:lstStyle/>
          <a:p>
            <a:r>
              <a:rPr lang="en-GB" dirty="0"/>
              <a:t>How do simulations work?</a:t>
            </a:r>
          </a:p>
        </p:txBody>
      </p:sp>
      <p:sp>
        <p:nvSpPr>
          <p:cNvPr id="4" name="TextBox 3">
            <a:extLst>
              <a:ext uri="{FF2B5EF4-FFF2-40B4-BE49-F238E27FC236}">
                <a16:creationId xmlns:a16="http://schemas.microsoft.com/office/drawing/2014/main" id="{E4AE9BE5-80CA-BD43-BF09-8C368FE7C4B4}"/>
              </a:ext>
            </a:extLst>
          </p:cNvPr>
          <p:cNvSpPr txBox="1"/>
          <p:nvPr/>
        </p:nvSpPr>
        <p:spPr>
          <a:xfrm>
            <a:off x="8364990" y="6396335"/>
            <a:ext cx="3827010" cy="461665"/>
          </a:xfrm>
          <a:prstGeom prst="rect">
            <a:avLst/>
          </a:prstGeom>
          <a:noFill/>
        </p:spPr>
        <p:txBody>
          <a:bodyPr wrap="none" rtlCol="0">
            <a:spAutoFit/>
          </a:bodyPr>
          <a:lstStyle/>
          <a:p>
            <a:pPr algn="r"/>
            <a:r>
              <a:rPr lang="en-GB" sz="1200" dirty="0" err="1"/>
              <a:t>Lemkul</a:t>
            </a:r>
            <a:r>
              <a:rPr lang="en-GB" sz="1200" dirty="0"/>
              <a:t>, J. 2018, GROMACS Tutorial: Lysozyme in Water</a:t>
            </a:r>
          </a:p>
          <a:p>
            <a:pPr algn="r"/>
            <a:r>
              <a:rPr lang="en-GB" sz="1200" dirty="0"/>
              <a:t>http://</a:t>
            </a:r>
            <a:r>
              <a:rPr lang="en-GB" sz="1200" dirty="0" err="1"/>
              <a:t>www.mdtutorials.com</a:t>
            </a:r>
            <a:r>
              <a:rPr lang="en-GB" sz="1200" dirty="0"/>
              <a:t>/</a:t>
            </a:r>
            <a:r>
              <a:rPr lang="en-GB" sz="1200" dirty="0" err="1"/>
              <a:t>gmx</a:t>
            </a:r>
            <a:r>
              <a:rPr lang="en-GB" sz="1200" dirty="0"/>
              <a:t>/lysozyme/04_ions.html</a:t>
            </a:r>
          </a:p>
        </p:txBody>
      </p:sp>
      <p:pic>
        <p:nvPicPr>
          <p:cNvPr id="10" name="Picture 9" descr="Flow chart describing a basic MD algorithm. The second step, &quot;Calculate the force on all atoms using interaction potentials&quot;, is highlighted in blue.">
            <a:extLst>
              <a:ext uri="{FF2B5EF4-FFF2-40B4-BE49-F238E27FC236}">
                <a16:creationId xmlns:a16="http://schemas.microsoft.com/office/drawing/2014/main" id="{18834943-059B-0440-9567-F9A48C11F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711" y="1117600"/>
            <a:ext cx="4100106" cy="5190439"/>
          </a:xfrm>
          <a:prstGeom prst="rect">
            <a:avLst/>
          </a:prstGeom>
        </p:spPr>
      </p:pic>
      <p:sp>
        <p:nvSpPr>
          <p:cNvPr id="7" name="Rounded Rectangle 6">
            <a:extLst>
              <a:ext uri="{FF2B5EF4-FFF2-40B4-BE49-F238E27FC236}">
                <a16:creationId xmlns:a16="http://schemas.microsoft.com/office/drawing/2014/main" id="{BDF7D331-D9F9-2E4D-A4E6-DF2B96CB8237}"/>
              </a:ext>
              <a:ext uri="{C183D7F6-B498-43B3-948B-1728B52AA6E4}">
                <adec:decorative xmlns:adec="http://schemas.microsoft.com/office/drawing/2017/decorative" val="1"/>
              </a:ext>
            </a:extLst>
          </p:cNvPr>
          <p:cNvSpPr/>
          <p:nvPr/>
        </p:nvSpPr>
        <p:spPr>
          <a:xfrm>
            <a:off x="8066015" y="2156907"/>
            <a:ext cx="3280094" cy="654794"/>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7C5A427-6886-C545-BD14-0F2C625F8293}"/>
              </a:ext>
              <a:ext uri="{C183D7F6-B498-43B3-948B-1728B52AA6E4}">
                <adec:decorative xmlns:adec="http://schemas.microsoft.com/office/drawing/2017/decorative" val="1"/>
              </a:ext>
            </a:extLst>
          </p:cNvPr>
          <p:cNvSpPr/>
          <p:nvPr/>
        </p:nvSpPr>
        <p:spPr>
          <a:xfrm>
            <a:off x="1540701" y="1578279"/>
            <a:ext cx="4208745" cy="3970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FF9F93B-2C2E-AC43-8216-AB5894224925}"/>
              </a:ext>
              <a:ext uri="{C183D7F6-B498-43B3-948B-1728B52AA6E4}">
                <adec:decorative xmlns:adec="http://schemas.microsoft.com/office/drawing/2017/decorative" val="1"/>
              </a:ext>
            </a:extLst>
          </p:cNvPr>
          <p:cNvSpPr/>
          <p:nvPr/>
        </p:nvSpPr>
        <p:spPr>
          <a:xfrm>
            <a:off x="2054268" y="2156907"/>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CB94118-3F78-3B40-8D83-9CBA4D3506BC}"/>
              </a:ext>
              <a:ext uri="{C183D7F6-B498-43B3-948B-1728B52AA6E4}">
                <adec:decorative xmlns:adec="http://schemas.microsoft.com/office/drawing/2017/decorative" val="1"/>
              </a:ext>
            </a:extLst>
          </p:cNvPr>
          <p:cNvSpPr/>
          <p:nvPr/>
        </p:nvSpPr>
        <p:spPr>
          <a:xfrm>
            <a:off x="2730674" y="218783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AC4E799-36D0-F64B-B464-BA9D47E7E363}"/>
              </a:ext>
              <a:ext uri="{C183D7F6-B498-43B3-948B-1728B52AA6E4}">
                <adec:decorative xmlns:adec="http://schemas.microsoft.com/office/drawing/2017/decorative" val="1"/>
              </a:ext>
            </a:extLst>
          </p:cNvPr>
          <p:cNvSpPr/>
          <p:nvPr/>
        </p:nvSpPr>
        <p:spPr>
          <a:xfrm>
            <a:off x="2367418" y="268455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48AAFAD-96EC-C34D-B022-75342DAB633B}"/>
              </a:ext>
              <a:ext uri="{C183D7F6-B498-43B3-948B-1728B52AA6E4}">
                <adec:decorative xmlns:adec="http://schemas.microsoft.com/office/drawing/2017/decorative" val="1"/>
              </a:ext>
            </a:extLst>
          </p:cNvPr>
          <p:cNvSpPr/>
          <p:nvPr/>
        </p:nvSpPr>
        <p:spPr>
          <a:xfrm>
            <a:off x="2146166" y="326859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9C7AFFF-287B-2E4A-8296-D0A3A8BDF33E}"/>
              </a:ext>
              <a:ext uri="{C183D7F6-B498-43B3-948B-1728B52AA6E4}">
                <adec:decorative xmlns:adec="http://schemas.microsoft.com/office/drawing/2017/decorative" val="1"/>
              </a:ext>
            </a:extLst>
          </p:cNvPr>
          <p:cNvSpPr/>
          <p:nvPr/>
        </p:nvSpPr>
        <p:spPr>
          <a:xfrm>
            <a:off x="3407079" y="192413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EE8D818-8F62-F840-8E1E-3CDDC34425B9}"/>
              </a:ext>
              <a:ext uri="{C183D7F6-B498-43B3-948B-1728B52AA6E4}">
                <adec:decorative xmlns:adec="http://schemas.microsoft.com/office/drawing/2017/decorative" val="1"/>
              </a:ext>
            </a:extLst>
          </p:cNvPr>
          <p:cNvSpPr/>
          <p:nvPr/>
        </p:nvSpPr>
        <p:spPr>
          <a:xfrm>
            <a:off x="3181610" y="3108184"/>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5CEC829-78E6-8548-9ECF-44B9204AC3D2}"/>
              </a:ext>
              <a:ext uri="{C183D7F6-B498-43B3-948B-1728B52AA6E4}">
                <adec:decorative xmlns:adec="http://schemas.microsoft.com/office/drawing/2017/decorative" val="1"/>
              </a:ext>
            </a:extLst>
          </p:cNvPr>
          <p:cNvSpPr/>
          <p:nvPr/>
        </p:nvSpPr>
        <p:spPr>
          <a:xfrm>
            <a:off x="4114799" y="237329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5991DDB-76BF-5543-BA1F-8D5B09D4E15B}"/>
              </a:ext>
              <a:ext uri="{C183D7F6-B498-43B3-948B-1728B52AA6E4}">
                <adec:decorative xmlns:adec="http://schemas.microsoft.com/office/drawing/2017/decorative" val="1"/>
              </a:ext>
            </a:extLst>
          </p:cNvPr>
          <p:cNvSpPr/>
          <p:nvPr/>
        </p:nvSpPr>
        <p:spPr>
          <a:xfrm>
            <a:off x="3742316" y="286426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0A3C776-EBA8-EB46-8CC3-7ECD20DE4445}"/>
              </a:ext>
              <a:ext uri="{C183D7F6-B498-43B3-948B-1728B52AA6E4}">
                <adec:decorative xmlns:adec="http://schemas.microsoft.com/office/drawing/2017/decorative" val="1"/>
              </a:ext>
            </a:extLst>
          </p:cNvPr>
          <p:cNvSpPr/>
          <p:nvPr/>
        </p:nvSpPr>
        <p:spPr>
          <a:xfrm>
            <a:off x="4058682" y="365204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D7475E-3185-CB49-82B9-08BD4CA965D3}"/>
              </a:ext>
              <a:ext uri="{C183D7F6-B498-43B3-948B-1728B52AA6E4}">
                <adec:decorative xmlns:adec="http://schemas.microsoft.com/office/drawing/2017/decorative" val="1"/>
              </a:ext>
            </a:extLst>
          </p:cNvPr>
          <p:cNvSpPr/>
          <p:nvPr/>
        </p:nvSpPr>
        <p:spPr>
          <a:xfrm>
            <a:off x="4578262" y="195456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FDC34A1-1AFB-7440-BFBC-80AF7B6D8C5E}"/>
              </a:ext>
              <a:ext uri="{C183D7F6-B498-43B3-948B-1728B52AA6E4}">
                <adec:decorative xmlns:adec="http://schemas.microsoft.com/office/drawing/2017/decorative" val="1"/>
              </a:ext>
            </a:extLst>
          </p:cNvPr>
          <p:cNvSpPr/>
          <p:nvPr/>
        </p:nvSpPr>
        <p:spPr>
          <a:xfrm>
            <a:off x="3306996" y="4405998"/>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39CDCDB-7B57-F747-A07D-49D5F8B83CC1}"/>
              </a:ext>
              <a:ext uri="{C183D7F6-B498-43B3-948B-1728B52AA6E4}">
                <adec:decorative xmlns:adec="http://schemas.microsoft.com/office/drawing/2017/decorative" val="1"/>
              </a:ext>
            </a:extLst>
          </p:cNvPr>
          <p:cNvSpPr/>
          <p:nvPr/>
        </p:nvSpPr>
        <p:spPr>
          <a:xfrm>
            <a:off x="3085744" y="499004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C0E74B2-6D1D-9B44-BE89-3E49EE30BFDD}"/>
              </a:ext>
              <a:ext uri="{C183D7F6-B498-43B3-948B-1728B52AA6E4}">
                <adec:decorative xmlns:adec="http://schemas.microsoft.com/office/drawing/2017/decorative" val="1"/>
              </a:ext>
            </a:extLst>
          </p:cNvPr>
          <p:cNvSpPr/>
          <p:nvPr/>
        </p:nvSpPr>
        <p:spPr>
          <a:xfrm>
            <a:off x="5217216" y="2373290"/>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21D2B05-FC31-E248-ADB1-9192F310E215}"/>
              </a:ext>
              <a:ext uri="{C183D7F6-B498-43B3-948B-1728B52AA6E4}">
                <adec:decorative xmlns:adec="http://schemas.microsoft.com/office/drawing/2017/decorative" val="1"/>
              </a:ext>
            </a:extLst>
          </p:cNvPr>
          <p:cNvSpPr/>
          <p:nvPr/>
        </p:nvSpPr>
        <p:spPr>
          <a:xfrm>
            <a:off x="4121188" y="4829632"/>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97DE710-D587-3B43-9E4D-9ACF78143E66}"/>
              </a:ext>
              <a:ext uri="{C183D7F6-B498-43B3-948B-1728B52AA6E4}">
                <adec:decorative xmlns:adec="http://schemas.microsoft.com/office/drawing/2017/decorative" val="1"/>
              </a:ext>
            </a:extLst>
          </p:cNvPr>
          <p:cNvSpPr/>
          <p:nvPr/>
        </p:nvSpPr>
        <p:spPr>
          <a:xfrm>
            <a:off x="4764740" y="2993039"/>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4B2BE9F-473C-C94F-A477-8C16DF7189A5}"/>
              </a:ext>
              <a:ext uri="{C183D7F6-B498-43B3-948B-1728B52AA6E4}">
                <adec:decorative xmlns:adec="http://schemas.microsoft.com/office/drawing/2017/decorative" val="1"/>
              </a:ext>
            </a:extLst>
          </p:cNvPr>
          <p:cNvSpPr/>
          <p:nvPr/>
        </p:nvSpPr>
        <p:spPr>
          <a:xfrm>
            <a:off x="4764740" y="411062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1B51618-592F-124B-8843-ADCF23F22814}"/>
              </a:ext>
              <a:ext uri="{C183D7F6-B498-43B3-948B-1728B52AA6E4}">
                <adec:decorative xmlns:adec="http://schemas.microsoft.com/office/drawing/2017/decorative" val="1"/>
              </a:ext>
            </a:extLst>
          </p:cNvPr>
          <p:cNvSpPr/>
          <p:nvPr/>
        </p:nvSpPr>
        <p:spPr>
          <a:xfrm>
            <a:off x="2775842" y="3571841"/>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9F843BC-894B-BF4E-AD5B-66C9F1E9C8E2}"/>
              </a:ext>
              <a:ext uri="{C183D7F6-B498-43B3-948B-1728B52AA6E4}">
                <adec:decorative xmlns:adec="http://schemas.microsoft.com/office/drawing/2017/decorative" val="1"/>
              </a:ext>
            </a:extLst>
          </p:cNvPr>
          <p:cNvSpPr/>
          <p:nvPr/>
        </p:nvSpPr>
        <p:spPr>
          <a:xfrm>
            <a:off x="2024156" y="4325794"/>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63C320D-DE2B-0E40-ACD0-B756C778FD11}"/>
              </a:ext>
              <a:ext uri="{C183D7F6-B498-43B3-948B-1728B52AA6E4}">
                <adec:decorative xmlns:adec="http://schemas.microsoft.com/office/drawing/2017/decorative" val="1"/>
              </a:ext>
            </a:extLst>
          </p:cNvPr>
          <p:cNvSpPr/>
          <p:nvPr/>
        </p:nvSpPr>
        <p:spPr>
          <a:xfrm>
            <a:off x="1802904" y="490983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F806D0C-33A7-4B44-955B-A5CA7535A6EF}"/>
              </a:ext>
              <a:ext uri="{C183D7F6-B498-43B3-948B-1728B52AA6E4}">
                <adec:decorative xmlns:adec="http://schemas.microsoft.com/office/drawing/2017/decorative" val="1"/>
              </a:ext>
            </a:extLst>
          </p:cNvPr>
          <p:cNvSpPr/>
          <p:nvPr/>
        </p:nvSpPr>
        <p:spPr>
          <a:xfrm>
            <a:off x="4383391" y="4909836"/>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91EA127-F867-F649-81C1-AD4DEB84DF52}"/>
              </a:ext>
              <a:ext uri="{C183D7F6-B498-43B3-948B-1728B52AA6E4}">
                <adec:decorative xmlns:adec="http://schemas.microsoft.com/office/drawing/2017/decorative" val="1"/>
              </a:ext>
            </a:extLst>
          </p:cNvPr>
          <p:cNvSpPr/>
          <p:nvPr/>
        </p:nvSpPr>
        <p:spPr>
          <a:xfrm>
            <a:off x="2844735" y="4356415"/>
            <a:ext cx="162839" cy="1604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05EF7491-5D2E-4941-95F4-1923B717E88C}"/>
              </a:ext>
            </a:extLst>
          </p:cNvPr>
          <p:cNvSpPr txBox="1"/>
          <p:nvPr/>
        </p:nvSpPr>
        <p:spPr>
          <a:xfrm>
            <a:off x="5485215" y="5549029"/>
            <a:ext cx="1251112" cy="369332"/>
          </a:xfrm>
          <a:prstGeom prst="rect">
            <a:avLst/>
          </a:prstGeom>
          <a:noFill/>
        </p:spPr>
        <p:txBody>
          <a:bodyPr wrap="none" rtlCol="0">
            <a:spAutoFit/>
          </a:bodyPr>
          <a:lstStyle/>
          <a:p>
            <a:r>
              <a:rPr lang="en-GB" dirty="0"/>
              <a:t>Time = 0 </a:t>
            </a:r>
            <a:r>
              <a:rPr lang="en-GB" dirty="0" err="1"/>
              <a:t>ps</a:t>
            </a:r>
            <a:endParaRPr lang="en-GB" dirty="0"/>
          </a:p>
        </p:txBody>
      </p:sp>
    </p:spTree>
    <p:extLst>
      <p:ext uri="{BB962C8B-B14F-4D97-AF65-F5344CB8AC3E}">
        <p14:creationId xmlns:p14="http://schemas.microsoft.com/office/powerpoint/2010/main" val="2134511106"/>
      </p:ext>
    </p:extLst>
  </p:cSld>
  <p:clrMapOvr>
    <a:masterClrMapping/>
  </p:clrMapOvr>
  <mc:AlternateContent xmlns:mc="http://schemas.openxmlformats.org/markup-compatibility/2006" xmlns:p14="http://schemas.microsoft.com/office/powerpoint/2010/main">
    <mc:Choice Requires="p14">
      <p:transition spd="slow" p14:dur="2000" advTm="1096"/>
    </mc:Choice>
    <mc:Fallback xmlns="">
      <p:transition spd="slow" advTm="109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7"/>
</p:tagLst>
</file>

<file path=ppt/tags/tag2.xml><?xml version="1.0" encoding="utf-8"?>
<p:tagLst xmlns:a="http://schemas.openxmlformats.org/drawingml/2006/main" xmlns:r="http://schemas.openxmlformats.org/officeDocument/2006/relationships" xmlns:p="http://schemas.openxmlformats.org/presentationml/2006/main">
  <p:tag name="TIMING" val="|37.9|10.2|6.8|22.6|10.1|17.6|6.7|6"/>
</p:tagLst>
</file>

<file path=ppt/theme/theme1.xml><?xml version="1.0" encoding="utf-8"?>
<a:theme xmlns:a="http://schemas.openxmlformats.org/drawingml/2006/main" name="BSMS 2020-Jul">
  <a:themeElements>
    <a:clrScheme name="BSMS">
      <a:dk1>
        <a:srgbClr val="000000"/>
      </a:dk1>
      <a:lt1>
        <a:srgbClr val="FFFFFF"/>
      </a:lt1>
      <a:dk2>
        <a:srgbClr val="092440"/>
      </a:dk2>
      <a:lt2>
        <a:srgbClr val="EEEBE2"/>
      </a:lt2>
      <a:accent1>
        <a:srgbClr val="0E66B0"/>
      </a:accent1>
      <a:accent2>
        <a:srgbClr val="73934D"/>
      </a:accent2>
      <a:accent3>
        <a:srgbClr val="7828C5"/>
      </a:accent3>
      <a:accent4>
        <a:srgbClr val="C9226E"/>
      </a:accent4>
      <a:accent5>
        <a:srgbClr val="C78A00"/>
      </a:accent5>
      <a:accent6>
        <a:srgbClr val="919091"/>
      </a:accent6>
      <a:hlink>
        <a:srgbClr val="0D65B0"/>
      </a:hlink>
      <a:folHlink>
        <a:srgbClr val="5F1B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Edit.pptx" id="{E5B9B2B5-4AB1-3045-B378-207745D53821}" vid="{E9585340-D3F3-A048-8942-B9787F846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6314CD6BFA1D418807532729E508A7" ma:contentTypeVersion="11" ma:contentTypeDescription="Create a new document." ma:contentTypeScope="" ma:versionID="aecafcc52205bf896519f571f793a2b9">
  <xsd:schema xmlns:xsd="http://www.w3.org/2001/XMLSchema" xmlns:xs="http://www.w3.org/2001/XMLSchema" xmlns:p="http://schemas.microsoft.com/office/2006/metadata/properties" xmlns:ns2="d0cf7155-5292-499e-94b8-ceb291bf61f2" xmlns:ns3="4b675c51-347a-4eaa-9a55-7e0aca984822" targetNamespace="http://schemas.microsoft.com/office/2006/metadata/properties" ma:root="true" ma:fieldsID="45a7e907e539d530dce02ffe772ad185" ns2:_="" ns3:_="">
    <xsd:import namespace="d0cf7155-5292-499e-94b8-ceb291bf61f2"/>
    <xsd:import namespace="4b675c51-347a-4eaa-9a55-7e0aca9848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f7155-5292-499e-94b8-ceb291bf6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675c51-347a-4eaa-9a55-7e0aca98482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2FD8D5-C065-4D8A-ABEF-3FF392831CC5}">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4b675c51-347a-4eaa-9a55-7e0aca984822"/>
    <ds:schemaRef ds:uri="d0cf7155-5292-499e-94b8-ceb291bf61f2"/>
  </ds:schemaRefs>
</ds:datastoreItem>
</file>

<file path=customXml/itemProps2.xml><?xml version="1.0" encoding="utf-8"?>
<ds:datastoreItem xmlns:ds="http://schemas.openxmlformats.org/officeDocument/2006/customXml" ds:itemID="{F9341662-ABEA-4936-9767-94A3D2A46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f7155-5292-499e-94b8-ceb291bf61f2"/>
    <ds:schemaRef ds:uri="4b675c51-347a-4eaa-9a55-7e0aca984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91DFF0-32FE-4E37-A04B-CD659AF4E5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BSMS 2020-Jul</Template>
  <TotalTime>20588</TotalTime>
  <Words>2340</Words>
  <Application>Microsoft Macintosh PowerPoint</Application>
  <PresentationFormat>Widescreen</PresentationFormat>
  <Paragraphs>155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system-ui</vt:lpstr>
      <vt:lpstr>BSMS 2020-Jul</vt:lpstr>
      <vt:lpstr>Modelling Across Scales: From Molecules to Pandemics</vt:lpstr>
      <vt:lpstr>Why model molecules?</vt:lpstr>
      <vt:lpstr>Zooming in on molecules</vt:lpstr>
      <vt:lpstr>Biological systems are big!</vt:lpstr>
      <vt:lpstr>Anatomy of a force field</vt:lpstr>
      <vt:lpstr>Different types of interactions in MD</vt:lpstr>
      <vt:lpstr>How do simulations work?</vt:lpstr>
      <vt:lpstr>How do simulations work?</vt:lpstr>
      <vt:lpstr>How do simulations work?</vt:lpstr>
      <vt:lpstr>How do simulations work?</vt:lpstr>
      <vt:lpstr>How do simulations work?</vt:lpstr>
      <vt:lpstr>How do simulations work?</vt:lpstr>
      <vt:lpstr>How do simulations work?</vt:lpstr>
      <vt:lpstr>Types of MD simulation</vt:lpstr>
      <vt:lpstr>Periodic boundary conditions</vt:lpstr>
      <vt:lpstr>Periodic boundary conditions</vt:lpstr>
      <vt:lpstr>Activity</vt:lpstr>
      <vt:lpstr>PDB files: what do they look like?</vt:lpstr>
      <vt:lpstr>PDB files: what do they ACTUALLY look like?</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Jayawant</dc:creator>
  <cp:lastModifiedBy>Eleanor Jayawant</cp:lastModifiedBy>
  <cp:revision>7</cp:revision>
  <cp:lastPrinted>2022-04-27T08:26:16Z</cp:lastPrinted>
  <dcterms:created xsi:type="dcterms:W3CDTF">2021-12-03T15:32:32Z</dcterms:created>
  <dcterms:modified xsi:type="dcterms:W3CDTF">2025-03-25T13:46:20Z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0x010100796314CD6BFA1D418807532729E508A7</vt:lpwstr>
  </property>
</Properties>
</file>